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22D_4D6DE35B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231_284D96BE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265_F6CBBEA6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73" r:id="rId4"/>
  </p:sldMasterIdLst>
  <p:notesMasterIdLst>
    <p:notesMasterId r:id="rId47"/>
  </p:notesMasterIdLst>
  <p:handoutMasterIdLst>
    <p:handoutMasterId r:id="rId48"/>
  </p:handoutMasterIdLst>
  <p:sldIdLst>
    <p:sldId id="483" r:id="rId5"/>
    <p:sldId id="555" r:id="rId6"/>
    <p:sldId id="554" r:id="rId7"/>
    <p:sldId id="542" r:id="rId8"/>
    <p:sldId id="543" r:id="rId9"/>
    <p:sldId id="536" r:id="rId10"/>
    <p:sldId id="548" r:id="rId11"/>
    <p:sldId id="549" r:id="rId12"/>
    <p:sldId id="550" r:id="rId13"/>
    <p:sldId id="552" r:id="rId14"/>
    <p:sldId id="557" r:id="rId15"/>
    <p:sldId id="639" r:id="rId16"/>
    <p:sldId id="562" r:id="rId17"/>
    <p:sldId id="641" r:id="rId18"/>
    <p:sldId id="547" r:id="rId19"/>
    <p:sldId id="566" r:id="rId20"/>
    <p:sldId id="561" r:id="rId21"/>
    <p:sldId id="640" r:id="rId22"/>
    <p:sldId id="642" r:id="rId23"/>
    <p:sldId id="537" r:id="rId24"/>
    <p:sldId id="569" r:id="rId25"/>
    <p:sldId id="570" r:id="rId26"/>
    <p:sldId id="598" r:id="rId27"/>
    <p:sldId id="575" r:id="rId28"/>
    <p:sldId id="628" r:id="rId29"/>
    <p:sldId id="599" r:id="rId30"/>
    <p:sldId id="601" r:id="rId31"/>
    <p:sldId id="602" r:id="rId32"/>
    <p:sldId id="571" r:id="rId33"/>
    <p:sldId id="572" r:id="rId34"/>
    <p:sldId id="573" r:id="rId35"/>
    <p:sldId id="574" r:id="rId36"/>
    <p:sldId id="629" r:id="rId37"/>
    <p:sldId id="581" r:id="rId38"/>
    <p:sldId id="613" r:id="rId39"/>
    <p:sldId id="610" r:id="rId40"/>
    <p:sldId id="637" r:id="rId41"/>
    <p:sldId id="638" r:id="rId42"/>
    <p:sldId id="634" r:id="rId43"/>
    <p:sldId id="636" r:id="rId44"/>
    <p:sldId id="635" r:id="rId45"/>
    <p:sldId id="633" r:id="rId46"/>
  </p:sldIdLst>
  <p:sldSz cx="9144000" cy="6858000" type="screen4x3"/>
  <p:notesSz cx="7104063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244B1F-A336-F7D7-2592-D43C2203A90D}" name="Menster Sandra" initials="MS" userId="S-1-5-21-1142710149-2744458794-2215574998-15211" providerId="AD"/>
  <p188:author id="{84B2B142-957C-8528-CAF2-7640D648A761}" name="Mörsdorf Larissa" initials="LM" userId="S::Larissa.Moersdorf@werke-konz.de::998d2f78-8041-4f02-ad90-1bfe2f2cff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C3"/>
    <a:srgbClr val="3366FF"/>
    <a:srgbClr val="FF3300"/>
    <a:srgbClr val="FF66FF"/>
    <a:srgbClr val="4D4D4D"/>
    <a:srgbClr val="CCECFF"/>
    <a:srgbClr val="CC99FF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3" autoAdjust="0"/>
    <p:restoredTop sz="75047" autoAdjust="0"/>
  </p:normalViewPr>
  <p:slideViewPr>
    <p:cSldViewPr snapToGrid="0">
      <p:cViewPr varScale="1">
        <p:scale>
          <a:sx n="61" d="100"/>
          <a:sy n="61" d="100"/>
        </p:scale>
        <p:origin x="16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Szenarien%20WP%20und%20W&#228;rmenetz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Szenarien%20WP%20und%20W&#228;rmenetz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Waermebedarf_VG_Konz_Zielszenarie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Waermebedarf_VG_Konz_Zielszenarie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Waermebedarf_VG_Konz_Zielszenarie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Waermebedarf_VG_Konz_Zielszenarie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gk-san1\Public%20-%20Fachbereich%205\Allgemein\Erneuerbare%20Energien\W&#228;rme\Kommunale%20W&#228;rmeplanung\Zielszenarien,%20Strategien,%20Ma&#223;nahmenkatalog,%20Verstetigung\Zielsszenarien\Waermebedarf_VG_Konz_Zielszenari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Absolutes Einsparpotential [GWh/a]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Tabelle1!$D$2</c:f>
              <c:strCache>
                <c:ptCount val="1"/>
                <c:pt idx="0">
                  <c:v>GWh/a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86-4192-A26E-7689E6E61A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86-4192-A26E-7689E6E61A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86-4192-A26E-7689E6E61A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86-4192-A26E-7689E6E61A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86-4192-A26E-7689E6E61AA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86-4192-A26E-7689E6E61AA8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86-4192-A26E-7689E6E61A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Tabelle1!$C$3:$C$9</c:f>
              <c:strCache>
                <c:ptCount val="7"/>
                <c:pt idx="0">
                  <c:v>EFH</c:v>
                </c:pt>
                <c:pt idx="1">
                  <c:v>Reihenhaus</c:v>
                </c:pt>
                <c:pt idx="2">
                  <c:v>MFH </c:v>
                </c:pt>
                <c:pt idx="3">
                  <c:v>großes MFH</c:v>
                </c:pt>
                <c:pt idx="4">
                  <c:v>Hochhaus</c:v>
                </c:pt>
                <c:pt idx="5">
                  <c:v>Sonstige Wohngebäude</c:v>
                </c:pt>
                <c:pt idx="6">
                  <c:v>NWG</c:v>
                </c:pt>
              </c:strCache>
            </c:strRef>
          </c:cat>
          <c:val>
            <c:numRef>
              <c:f>Tabelle1!$D$3:$D$9</c:f>
              <c:numCache>
                <c:formatCode>0</c:formatCode>
                <c:ptCount val="7"/>
                <c:pt idx="0">
                  <c:v>20.309999999999999</c:v>
                </c:pt>
                <c:pt idx="1">
                  <c:v>8.4499999999999993</c:v>
                </c:pt>
                <c:pt idx="2">
                  <c:v>169.38</c:v>
                </c:pt>
                <c:pt idx="3">
                  <c:v>10.75</c:v>
                </c:pt>
                <c:pt idx="4">
                  <c:v>0.48499999999999999</c:v>
                </c:pt>
                <c:pt idx="5">
                  <c:v>36.21</c:v>
                </c:pt>
                <c:pt idx="6">
                  <c:v>81.27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486-4192-A26E-7689E6E61AA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134676175366924E-2"/>
          <c:y val="0.85943457994791284"/>
          <c:w val="0.87289631833533554"/>
          <c:h val="0.11993202351882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025371828521428E-2"/>
          <c:y val="7.407407407407407E-2"/>
          <c:w val="0.87753018372703417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Wärmenetz!$C$5</c:f>
              <c:strCache>
                <c:ptCount val="1"/>
                <c:pt idx="0">
                  <c:v>Anzahl Gebäude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Wärmenetz!$D$4:$F$4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Wärmenetz!$D$5:$F$5</c:f>
              <c:numCache>
                <c:formatCode>General</c:formatCode>
                <c:ptCount val="3"/>
                <c:pt idx="0">
                  <c:v>126</c:v>
                </c:pt>
                <c:pt idx="1">
                  <c:v>1000</c:v>
                </c:pt>
                <c:pt idx="2">
                  <c:v>1713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2F-4B38-A8E8-FC0DF00BC1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96923231"/>
        <c:axId val="1196924191"/>
      </c:barChart>
      <c:catAx>
        <c:axId val="119692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6924191"/>
        <c:crosses val="autoZero"/>
        <c:auto val="1"/>
        <c:lblAlgn val="ctr"/>
        <c:lblOffset val="100"/>
        <c:noMultiLvlLbl val="0"/>
      </c:catAx>
      <c:valAx>
        <c:axId val="119692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96923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Wärmepumpe!$C$5</c:f>
              <c:strCache>
                <c:ptCount val="1"/>
                <c:pt idx="0">
                  <c:v>Anzahl Gebäude Wärmepumpe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Wärmepumpe!$D$4:$F$4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Wärmepumpe!$D$5:$F$5</c:f>
              <c:numCache>
                <c:formatCode>General</c:formatCode>
                <c:ptCount val="3"/>
                <c:pt idx="0">
                  <c:v>512</c:v>
                </c:pt>
                <c:pt idx="1">
                  <c:v>4379</c:v>
                </c:pt>
                <c:pt idx="2">
                  <c:v>7240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B-4BDA-81D4-D89352AEFE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7324479"/>
        <c:axId val="1797324959"/>
      </c:barChart>
      <c:catAx>
        <c:axId val="1797324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97324959"/>
        <c:crosses val="autoZero"/>
        <c:auto val="1"/>
        <c:lblAlgn val="ctr"/>
        <c:lblOffset val="100"/>
        <c:noMultiLvlLbl val="0"/>
      </c:catAx>
      <c:valAx>
        <c:axId val="179732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9732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'Energieträger VG'!$C$21</c:f>
              <c:strCache>
                <c:ptCount val="1"/>
                <c:pt idx="0">
                  <c:v>Heizöl [MWh/a]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VG'!$C$22:$C$24</c:f>
              <c:numCache>
                <c:formatCode>#,##0</c:formatCode>
                <c:ptCount val="3"/>
                <c:pt idx="0">
                  <c:v>285700</c:v>
                </c:pt>
                <c:pt idx="1">
                  <c:v>100600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9-4BBE-A4D5-3526756DFED5}"/>
            </c:ext>
          </c:extLst>
        </c:ser>
        <c:ser>
          <c:idx val="1"/>
          <c:order val="1"/>
          <c:tx>
            <c:strRef>
              <c:f>'Energieträger VG'!$D$21</c:f>
              <c:strCache>
                <c:ptCount val="1"/>
                <c:pt idx="0">
                  <c:v>Erdgas [MWh/a]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VG'!$D$22:$D$24</c:f>
              <c:numCache>
                <c:formatCode>#,##0</c:formatCode>
                <c:ptCount val="3"/>
                <c:pt idx="0">
                  <c:v>106200</c:v>
                </c:pt>
                <c:pt idx="1">
                  <c:v>37400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9-4BBE-A4D5-3526756DFED5}"/>
            </c:ext>
          </c:extLst>
        </c:ser>
        <c:ser>
          <c:idx val="2"/>
          <c:order val="2"/>
          <c:tx>
            <c:strRef>
              <c:f>'Energieträger VG'!$E$21</c:f>
              <c:strCache>
                <c:ptCount val="1"/>
                <c:pt idx="0">
                  <c:v>Heizstrom [MWh/a]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VG'!$E$22:$E$24</c:f>
              <c:numCache>
                <c:formatCode>#,##0</c:formatCode>
                <c:ptCount val="3"/>
                <c:pt idx="0">
                  <c:v>24200</c:v>
                </c:pt>
                <c:pt idx="1">
                  <c:v>13200</c:v>
                </c:pt>
                <c:pt idx="2">
                  <c:v>10300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9-4BBE-A4D5-3526756DFED5}"/>
            </c:ext>
          </c:extLst>
        </c:ser>
        <c:ser>
          <c:idx val="3"/>
          <c:order val="3"/>
          <c:tx>
            <c:strRef>
              <c:f>'Energieträger VG'!$F$21</c:f>
              <c:strCache>
                <c:ptCount val="1"/>
                <c:pt idx="0">
                  <c:v>Fernwärme [MWh/a]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VG'!$F$22:$F$24</c:f>
              <c:numCache>
                <c:formatCode>#,##0</c:formatCode>
                <c:ptCount val="3"/>
                <c:pt idx="0">
                  <c:v>4600</c:v>
                </c:pt>
                <c:pt idx="1">
                  <c:v>63888.888888888876</c:v>
                </c:pt>
                <c:pt idx="2">
                  <c:v>91269.841269841272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9-4BBE-A4D5-3526756DFED5}"/>
            </c:ext>
          </c:extLst>
        </c:ser>
        <c:ser>
          <c:idx val="4"/>
          <c:order val="4"/>
          <c:tx>
            <c:strRef>
              <c:f>'Energieträger VG'!$G$21</c:f>
              <c:strCache>
                <c:ptCount val="1"/>
                <c:pt idx="0">
                  <c:v>Biomasse [MWh/a]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VG'!$G$22:$G$24</c:f>
              <c:numCache>
                <c:formatCode>#,##0</c:formatCode>
                <c:ptCount val="3"/>
                <c:pt idx="0">
                  <c:v>12800</c:v>
                </c:pt>
                <c:pt idx="1">
                  <c:v>15800</c:v>
                </c:pt>
                <c:pt idx="2">
                  <c:v>15800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E9-4BBE-A4D5-3526756DFED5}"/>
            </c:ext>
          </c:extLst>
        </c:ser>
        <c:ser>
          <c:idx val="5"/>
          <c:order val="5"/>
          <c:tx>
            <c:strRef>
              <c:f>'Energieträger VG'!$H$21</c:f>
              <c:strCache>
                <c:ptCount val="1"/>
                <c:pt idx="0">
                  <c:v>Wärmepumpe (Strommix) [MWh/a]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VG'!$H$22:$H$24</c:f>
              <c:numCache>
                <c:formatCode>#,##0</c:formatCode>
                <c:ptCount val="3"/>
                <c:pt idx="0">
                  <c:v>10600</c:v>
                </c:pt>
                <c:pt idx="1">
                  <c:v>153501.11111111109</c:v>
                </c:pt>
                <c:pt idx="2">
                  <c:v>168757.15873015873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E9-4BBE-A4D5-3526756DFED5}"/>
            </c:ext>
          </c:extLst>
        </c:ser>
        <c:ser>
          <c:idx val="6"/>
          <c:order val="6"/>
          <c:tx>
            <c:strRef>
              <c:f>'Energieträger VG'!$I$21</c:f>
              <c:strCache>
                <c:ptCount val="1"/>
                <c:pt idx="0">
                  <c:v>Flüssiggas [MWh/a]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VG'!$I$22:$I$24</c:f>
              <c:numCache>
                <c:formatCode>#,##0</c:formatCode>
                <c:ptCount val="3"/>
                <c:pt idx="0">
                  <c:v>6100</c:v>
                </c:pt>
                <c:pt idx="1">
                  <c:v>5200</c:v>
                </c:pt>
                <c:pt idx="2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E9-4BBE-A4D5-3526756DFED5}"/>
            </c:ext>
          </c:extLst>
        </c:ser>
        <c:ser>
          <c:idx val="7"/>
          <c:order val="7"/>
          <c:tx>
            <c:strRef>
              <c:f>'Energieträger VG'!$J$21</c:f>
              <c:strCache>
                <c:ptCount val="1"/>
                <c:pt idx="0">
                  <c:v>Gesamtbedarf [MWh/a]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'Energieträger VG'!$B$22:$B$24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'Energieträger VG'!$J$22:$J$24</c:f>
              <c:numCache>
                <c:formatCode>#,##0</c:formatCode>
                <c:ptCount val="3"/>
                <c:pt idx="0">
                  <c:v>450900</c:v>
                </c:pt>
                <c:pt idx="1">
                  <c:v>375000</c:v>
                </c:pt>
                <c:pt idx="2">
                  <c:v>315630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DE9-4BBE-A4D5-3526756DF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1969295"/>
        <c:axId val="261968815"/>
      </c:barChart>
      <c:catAx>
        <c:axId val="261969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61968815"/>
        <c:crosses val="autoZero"/>
        <c:auto val="1"/>
        <c:lblAlgn val="ctr"/>
        <c:lblOffset val="100"/>
        <c:noMultiLvlLbl val="0"/>
      </c:catAx>
      <c:valAx>
        <c:axId val="261968815"/>
        <c:scaling>
          <c:orientation val="minMax"/>
          <c:max val="47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Wärmebedarf (Nutzenergie)  [MWh/a]</a:t>
                </a:r>
              </a:p>
            </c:rich>
          </c:tx>
          <c:layout>
            <c:manualLayout>
              <c:xMode val="edge"/>
              <c:yMode val="edge"/>
              <c:x val="8.0434796377062023E-2"/>
              <c:y val="0.25785259616268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6196929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697393301102"/>
          <c:y val="3.4149023208380175E-2"/>
          <c:w val="0.6138915113375939"/>
          <c:h val="0.550719855053652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'THG VG'!$C$11</c:f>
              <c:strCache>
                <c:ptCount val="1"/>
                <c:pt idx="0">
                  <c:v>Heizöl [t CO₂e]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VG'!$C$12:$C$14</c:f>
              <c:numCache>
                <c:formatCode>#,##0</c:formatCode>
                <c:ptCount val="3"/>
                <c:pt idx="0">
                  <c:v>110137</c:v>
                </c:pt>
                <c:pt idx="1">
                  <c:v>27866.200000000004</c:v>
                </c:pt>
                <c:pt idx="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0-4F91-919A-6816090C2AA6}"/>
            </c:ext>
          </c:extLst>
        </c:ser>
        <c:ser>
          <c:idx val="1"/>
          <c:order val="1"/>
          <c:tx>
            <c:strRef>
              <c:f>'THG VG'!$D$11</c:f>
              <c:strCache>
                <c:ptCount val="1"/>
                <c:pt idx="0">
                  <c:v>Erdgas [t CO₂e]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VG'!$D$12:$D$14</c:f>
              <c:numCache>
                <c:formatCode>#,##0</c:formatCode>
                <c:ptCount val="3"/>
                <c:pt idx="0">
                  <c:v>29086</c:v>
                </c:pt>
                <c:pt idx="1">
                  <c:v>7517.4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0-4F91-919A-6816090C2AA6}"/>
            </c:ext>
          </c:extLst>
        </c:ser>
        <c:ser>
          <c:idx val="2"/>
          <c:order val="2"/>
          <c:tx>
            <c:strRef>
              <c:f>'THG VG'!$E$11</c:f>
              <c:strCache>
                <c:ptCount val="1"/>
                <c:pt idx="0">
                  <c:v>Heizstrom [t CO₂e]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VG'!$E$12:$E$14</c:f>
              <c:numCache>
                <c:formatCode>#,##0</c:formatCode>
                <c:ptCount val="3"/>
                <c:pt idx="0">
                  <c:v>9931</c:v>
                </c:pt>
                <c:pt idx="1">
                  <c:v>3695.9999999999995</c:v>
                </c:pt>
                <c:pt idx="2">
                  <c:v>2884.0000000000005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F0-4F91-919A-6816090C2AA6}"/>
            </c:ext>
          </c:extLst>
        </c:ser>
        <c:ser>
          <c:idx val="3"/>
          <c:order val="3"/>
          <c:tx>
            <c:strRef>
              <c:f>'THG VG'!$F$11</c:f>
              <c:strCache>
                <c:ptCount val="1"/>
                <c:pt idx="0">
                  <c:v>Flüssiggas [t CO₂e]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VG'!$F$12:$F$14</c:f>
              <c:numCache>
                <c:formatCode>#,##0</c:formatCode>
                <c:ptCount val="3"/>
                <c:pt idx="0">
                  <c:v>1315</c:v>
                </c:pt>
                <c:pt idx="1">
                  <c:v>1242.8</c:v>
                </c:pt>
                <c:pt idx="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F0-4F91-919A-6816090C2AA6}"/>
            </c:ext>
          </c:extLst>
        </c:ser>
        <c:ser>
          <c:idx val="4"/>
          <c:order val="4"/>
          <c:tx>
            <c:strRef>
              <c:f>'THG VG'!$G$11</c:f>
              <c:strCache>
                <c:ptCount val="1"/>
                <c:pt idx="0">
                  <c:v>Fernwärme [t CO₂e]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VG'!$G$12:$G$14</c:f>
              <c:numCache>
                <c:formatCode>#,##0</c:formatCode>
                <c:ptCount val="3"/>
                <c:pt idx="0">
                  <c:v>847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F0-4F91-919A-6816090C2AA6}"/>
            </c:ext>
          </c:extLst>
        </c:ser>
        <c:ser>
          <c:idx val="5"/>
          <c:order val="5"/>
          <c:tx>
            <c:strRef>
              <c:f>'THG VG'!$H$11</c:f>
              <c:strCache>
                <c:ptCount val="1"/>
                <c:pt idx="0">
                  <c:v>Biomasse [t CO₂e]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VG'!$H$12:$H$14</c:f>
              <c:numCache>
                <c:formatCode>#,##0</c:formatCode>
                <c:ptCount val="3"/>
                <c:pt idx="0" formatCode="General">
                  <c:v>302</c:v>
                </c:pt>
                <c:pt idx="1">
                  <c:v>426.6</c:v>
                </c:pt>
                <c:pt idx="2">
                  <c:v>426.6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F0-4F91-919A-6816090C2AA6}"/>
            </c:ext>
          </c:extLst>
        </c:ser>
        <c:ser>
          <c:idx val="6"/>
          <c:order val="6"/>
          <c:tx>
            <c:strRef>
              <c:f>'THG VG'!$I$11</c:f>
              <c:strCache>
                <c:ptCount val="1"/>
                <c:pt idx="0">
                  <c:v>Wärmepumpe (Strommix) [t CO₂e]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VG'!$I$12:$I$14</c:f>
              <c:numCache>
                <c:formatCode>#,##0</c:formatCode>
                <c:ptCount val="3"/>
                <c:pt idx="0" formatCode="General">
                  <c:v>1297</c:v>
                </c:pt>
                <c:pt idx="1">
                  <c:v>7675.0555555555557</c:v>
                </c:pt>
                <c:pt idx="2">
                  <c:v>8437.8579365079368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0-4F91-919A-6816090C2AA6}"/>
            </c:ext>
          </c:extLst>
        </c:ser>
        <c:ser>
          <c:idx val="7"/>
          <c:order val="7"/>
          <c:tx>
            <c:strRef>
              <c:f>'THG VG'!$J$11</c:f>
              <c:strCache>
                <c:ptCount val="1"/>
                <c:pt idx="0">
                  <c:v>Gesamtemissionen [t CO₂e]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'THG VG'!$B$12:$B$14</c:f>
              <c:numCache>
                <c:formatCode>General</c:formatCode>
                <c:ptCount val="3"/>
                <c:pt idx="0">
                  <c:v>2023</c:v>
                </c:pt>
                <c:pt idx="1">
                  <c:v>2035</c:v>
                </c:pt>
                <c:pt idx="2">
                  <c:v>2045</c:v>
                </c:pt>
              </c:numCache>
            </c:numRef>
          </c:cat>
          <c:val>
            <c:numRef>
              <c:f>'THG VG'!$J$12:$J$14</c:f>
              <c:numCache>
                <c:formatCode>#,##0</c:formatCode>
                <c:ptCount val="3"/>
                <c:pt idx="0">
                  <c:v>152915</c:v>
                </c:pt>
                <c:pt idx="1">
                  <c:v>48424.055555555562</c:v>
                </c:pt>
                <c:pt idx="2">
                  <c:v>11748.457936507937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DF0-4F91-919A-6816090C2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6469151"/>
        <c:axId val="256468671"/>
      </c:barChart>
      <c:catAx>
        <c:axId val="256469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6468671"/>
        <c:crosses val="autoZero"/>
        <c:auto val="1"/>
        <c:lblAlgn val="ctr"/>
        <c:lblOffset val="100"/>
        <c:noMultiLvlLbl val="0"/>
      </c:catAx>
      <c:valAx>
        <c:axId val="256468671"/>
        <c:scaling>
          <c:orientation val="minMax"/>
          <c:max val="15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THG-Emissionen [t CO₂e]</a:t>
                </a:r>
              </a:p>
              <a:p>
                <a:pPr>
                  <a:defRPr/>
                </a:pPr>
                <a:endParaRPr lang="de-DE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>
            <c:manualLayout>
              <c:xMode val="edge"/>
              <c:yMode val="edge"/>
              <c:x val="5.7588066664308733E-2"/>
              <c:y val="0.246170212713947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646915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'proz.Anteil Energieträger VG'!$C$2</c:f>
              <c:strCache>
                <c:ptCount val="1"/>
                <c:pt idx="0">
                  <c:v>Status Quo 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95-4DB7-8B32-AD5BC3FC2A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95-4DB7-8B32-AD5BC3FC2A80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95-4DB7-8B32-AD5BC3FC2A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95-4DB7-8B32-AD5BC3FC2A80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95-4DB7-8B32-AD5BC3FC2A8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595-4DB7-8B32-AD5BC3FC2A80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595-4DB7-8B32-AD5BC3FC2A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'proz.Anteil Energieträger VG'!$B$3:$B$9</c:f>
              <c:strCache>
                <c:ptCount val="7"/>
                <c:pt idx="0">
                  <c:v>Heizöl</c:v>
                </c:pt>
                <c:pt idx="1">
                  <c:v>Erdgas</c:v>
                </c:pt>
                <c:pt idx="2">
                  <c:v>Heizstrom</c:v>
                </c:pt>
                <c:pt idx="3">
                  <c:v>Fernwärme</c:v>
                </c:pt>
                <c:pt idx="4">
                  <c:v>Biomasse</c:v>
                </c:pt>
                <c:pt idx="5">
                  <c:v>Wärmepumpe (Strommix)</c:v>
                </c:pt>
                <c:pt idx="6">
                  <c:v>Flüssiggas</c:v>
                </c:pt>
              </c:strCache>
            </c:strRef>
          </c:cat>
          <c:val>
            <c:numRef>
              <c:f>'proz.Anteil Energieträger VG'!$C$3:$C$9</c:f>
              <c:numCache>
                <c:formatCode>0%</c:formatCode>
                <c:ptCount val="7"/>
                <c:pt idx="0">
                  <c:v>0.63</c:v>
                </c:pt>
                <c:pt idx="1">
                  <c:v>0.24</c:v>
                </c:pt>
                <c:pt idx="2">
                  <c:v>0.05</c:v>
                </c:pt>
                <c:pt idx="3">
                  <c:v>0.01</c:v>
                </c:pt>
                <c:pt idx="4">
                  <c:v>0.03</c:v>
                </c:pt>
                <c:pt idx="5">
                  <c:v>0.02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595-4DB7-8B32-AD5BC3FC2A8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'proz.Anteil Energieträger VG'!$C$17</c:f>
              <c:strCache>
                <c:ptCount val="1"/>
                <c:pt idx="0">
                  <c:v>Zieljahr 2035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AA-4849-9D22-0529285280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AA-4849-9D22-0529285280FC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AA-4849-9D22-0529285280FC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AA-4849-9D22-0529285280FC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6AA-4849-9D22-0529285280F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6AA-4849-9D22-0529285280FC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6AA-4849-9D22-0529285280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'proz.Anteil Energieträger VG'!$B$18:$B$24</c:f>
              <c:strCache>
                <c:ptCount val="7"/>
                <c:pt idx="0">
                  <c:v>Heizöl</c:v>
                </c:pt>
                <c:pt idx="1">
                  <c:v>Erdgas</c:v>
                </c:pt>
                <c:pt idx="2">
                  <c:v>Heizstrom</c:v>
                </c:pt>
                <c:pt idx="3">
                  <c:v>Fernwärme</c:v>
                </c:pt>
                <c:pt idx="4">
                  <c:v>Biomasse</c:v>
                </c:pt>
                <c:pt idx="5">
                  <c:v>Wärmepumpe (Strommix)</c:v>
                </c:pt>
                <c:pt idx="6">
                  <c:v>Flüssiggas</c:v>
                </c:pt>
              </c:strCache>
            </c:strRef>
          </c:cat>
          <c:val>
            <c:numRef>
              <c:f>'proz.Anteil Energieträger VG'!$C$18:$C$24</c:f>
              <c:numCache>
                <c:formatCode>0%</c:formatCode>
                <c:ptCount val="7"/>
                <c:pt idx="0">
                  <c:v>0.27</c:v>
                </c:pt>
                <c:pt idx="1">
                  <c:v>0.1</c:v>
                </c:pt>
                <c:pt idx="2">
                  <c:v>0.04</c:v>
                </c:pt>
                <c:pt idx="3">
                  <c:v>0.17</c:v>
                </c:pt>
                <c:pt idx="4">
                  <c:v>0.04</c:v>
                </c:pt>
                <c:pt idx="5">
                  <c:v>0.41</c:v>
                </c:pt>
                <c:pt idx="6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6AA-4849-9D22-0529285280F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'proz.Anteil Energieträger VG'!$C$26</c:f>
              <c:strCache>
                <c:ptCount val="1"/>
                <c:pt idx="0">
                  <c:v>Zieljahr 2045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2D-4EB4-BE22-277F0A4442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2D-4EB4-BE22-277F0A44423D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2D-4EB4-BE22-277F0A44423D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2D-4EB4-BE22-277F0A44423D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F2D-4EB4-BE22-277F0A44423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F2D-4EB4-BE22-277F0A44423D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F2D-4EB4-BE22-277F0A44423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2D-4EB4-BE22-277F0A44423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2D-4EB4-BE22-277F0A4442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'proz.Anteil Energieträger VG'!$B$27:$B$33</c:f>
              <c:strCache>
                <c:ptCount val="7"/>
                <c:pt idx="0">
                  <c:v>Heizöl</c:v>
                </c:pt>
                <c:pt idx="1">
                  <c:v>Erdgas</c:v>
                </c:pt>
                <c:pt idx="2">
                  <c:v>Heizstrom</c:v>
                </c:pt>
                <c:pt idx="3">
                  <c:v>Fernwärme</c:v>
                </c:pt>
                <c:pt idx="4">
                  <c:v>Biomasse</c:v>
                </c:pt>
                <c:pt idx="5">
                  <c:v>Wärmepumpe (Strommix)</c:v>
                </c:pt>
                <c:pt idx="6">
                  <c:v>Flüssiggas</c:v>
                </c:pt>
              </c:strCache>
            </c:strRef>
          </c:cat>
          <c:val>
            <c:numRef>
              <c:f>'proz.Anteil Energieträger VG'!$C$27:$C$33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0.28999999999999998</c:v>
                </c:pt>
                <c:pt idx="4">
                  <c:v>0.05</c:v>
                </c:pt>
                <c:pt idx="5">
                  <c:v>0.53</c:v>
                </c:pt>
                <c:pt idx="6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F2D-4EB4-BE22-277F0A44423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22D_4D6DE3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615F569-3184-419D-8B48-D9A29E156B0E}" authorId="{AB244B1F-A336-F7D7-2592-D43C2203A90D}" created="2025-09-15T11:00:50.9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99047259" sldId="557"/>
      <ac:picMk id="7" creationId="{6C847FEA-76FF-B7F6-C738-BC75B41A9204}"/>
    </ac:deMkLst>
    <p188:txBody>
      <a:bodyPr/>
      <a:lstStyle/>
      <a:p>
        <a:r>
          <a:rPr lang="de-DE"/>
          <a:t>Fließgewässer</a:t>
        </a:r>
      </a:p>
    </p188:txBody>
  </p188:cm>
</p188:cmLst>
</file>

<file path=ppt/comments/modernComment_231_284D96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DE55C7-B1F5-4396-83AD-260B06C87133}" authorId="{AB244B1F-A336-F7D7-2592-D43C2203A90D}" created="2025-09-15T11:01:45.476">
    <pc:sldMkLst xmlns:pc="http://schemas.microsoft.com/office/powerpoint/2013/main/command">
      <pc:docMk/>
      <pc:sldMk cId="676173502" sldId="561"/>
    </pc:sldMkLst>
    <p188:txBody>
      <a:bodyPr/>
      <a:lstStyle/>
      <a:p>
        <a:r>
          <a:rPr lang="de-DE"/>
          <a:t>Potential auf vorherige Folie, ohne Temperatur und Co</a:t>
        </a:r>
      </a:p>
    </p188:txBody>
  </p188:cm>
</p188:cmLst>
</file>

<file path=ppt/comments/modernComment_265_F6CBBEA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F53743-6623-49FA-81A1-C944F9E4D686}" authorId="{AB244B1F-A336-F7D7-2592-D43C2203A90D}" created="2025-09-15T11:03:01.768">
    <pc:sldMkLst xmlns:pc="http://schemas.microsoft.com/office/powerpoint/2013/main/command">
      <pc:docMk/>
      <pc:sldMk cId="4140547750" sldId="613"/>
    </pc:sldMkLst>
    <p188:txBody>
      <a:bodyPr/>
      <a:lstStyle/>
      <a:p>
        <a:r>
          <a:rPr lang="de-DE"/>
          <a:t>Kurzer Input für Gebiete mit Wärmenetzeignung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10EE93E8-4466-40DF-B137-3FD0F751F85E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2310"/>
            <a:ext cx="3079202" cy="51230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203" y="9722310"/>
            <a:ext cx="3079202" cy="51230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533394FF-794B-40AE-A0DC-3D87F01794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36570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8022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6" tIns="47270" rIns="94536" bIns="47270" numCol="1" anchor="t" anchorCtr="0" compatLnSpc="1">
            <a:prstTxWarp prst="textNoShape">
              <a:avLst/>
            </a:prstTxWarp>
          </a:bodyPr>
          <a:lstStyle>
            <a:lvl1pPr defTabSz="94466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838" y="1"/>
            <a:ext cx="308022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6" tIns="47270" rIns="94536" bIns="47270" numCol="1" anchor="t" anchorCtr="0" compatLnSpc="1">
            <a:prstTxWarp prst="textNoShape">
              <a:avLst/>
            </a:prstTxWarp>
          </a:bodyPr>
          <a:lstStyle>
            <a:lvl1pPr algn="r" defTabSz="94466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5175"/>
            <a:ext cx="5122863" cy="384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786" y="4860926"/>
            <a:ext cx="5210493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6" tIns="47270" rIns="94536" bIns="472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Formate des Vorlagentextes zu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438"/>
            <a:ext cx="308022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6" tIns="47270" rIns="94536" bIns="47270" numCol="1" anchor="b" anchorCtr="0" compatLnSpc="1">
            <a:prstTxWarp prst="textNoShape">
              <a:avLst/>
            </a:prstTxWarp>
          </a:bodyPr>
          <a:lstStyle>
            <a:lvl1pPr defTabSz="94466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838" y="9723438"/>
            <a:ext cx="308022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6" tIns="47270" rIns="94536" bIns="47270" numCol="1" anchor="b" anchorCtr="0" compatLnSpc="1">
            <a:prstTxWarp prst="textNoShape">
              <a:avLst/>
            </a:prstTxWarp>
          </a:bodyPr>
          <a:lstStyle>
            <a:lvl1pPr algn="r" defTabSz="944668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1C963046-C480-4A52-B4BF-1A127DD37FC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61291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1793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5901D-C8D0-1302-FCA4-181BDF19F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AE136D-A402-FEAD-A2A5-BCF522B8A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4F24CD-9AF4-E223-D6ED-38F968ADF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F68B0E-3F13-F798-710E-A879C69EC3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17DD4C-9F74-95B9-C424-E8E614E4C5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037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91DD3-E5C3-FFC2-E5C9-2B14141D8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67D2CDE-9C3D-4A97-0D0E-9C3AF966E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C0E5AFE-2E63-055A-9F3E-EB483D4E3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74EBD7-5001-DA7F-BA69-C1B9D2C96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191678-4EB9-7FF2-280E-A73064AD5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0164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9127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68A62-7A27-CAA6-0A57-DBFE9C3F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E34742-2777-1EE3-361F-EADBFE22E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9D712D-6FB4-D300-5D58-96C8BD484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C08CD8-D770-A459-EA32-DD9909BC74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30B78B-44B5-2CD2-0946-BF9D8A265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170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EB01E-76E6-401A-B080-F04ACA507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4A3422-212D-6F85-A908-FE6A01EC5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63B7B5E-2500-C386-D436-75403CF3C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AA73FA-0416-12AE-F0CB-61B059B004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6EB43B-BBA1-094A-43EC-4A7D6CEFC2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316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7B147-C1A8-CEC5-1056-B9475D4F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CAA6AC-7D6F-79D8-DCDB-2B0C8C49C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85A0D2-CB18-5A97-E2D2-00FCE6EFD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EFF6E1-A2B6-C606-BC3A-8A5AB6C7A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E01794-0026-70D6-DFA4-68DEB31B4A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0152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E2EFB-B0C9-B7F1-1120-4506E7758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FBC8FED-8CB9-C4FE-7424-A8C832306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E24194E-53E1-DC48-1A61-7396883DB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3846AF-62CD-06FF-6CE7-05ACBB50B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3A73E9-92FC-E812-BFCC-C0965CDD25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52077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E2125-8E48-5017-73C0-0F4BB7762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933088-EE02-B3CA-8AFC-8E01A5A0E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63A8A8D-FF3E-9F1A-D795-A11114F38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D677AF-4847-839B-2488-FEBA016AA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03E4CF-CA4B-CD90-3005-A1C2A131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25417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7459A-D394-BADF-7BA0-88BB3E184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B77A1D-C31D-A65D-472F-ADDDE7D1A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A0EC4B-096A-1F3E-02EC-2B2DF7E03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8204B2-E889-0932-9DD7-F8EC3930FD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1FEAE9-A841-7A17-1F97-54FBAC971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51214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D01DB-E6B5-B947-54EB-D6AD7A597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CE3537A-F10C-B88B-6267-9D188CCA2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E7B784-8094-907F-7637-71C3A311C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29E7E8-4541-FBBF-70D2-E8C9FEDDFE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B72B55-879E-AF29-A20C-1061563090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429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68A62-7A27-CAA6-0A57-DBFE9C3FC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1E34742-2777-1EE3-361F-EADBFE22E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9D712D-6FB4-D300-5D58-96C8BD484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C08CD8-D770-A459-EA32-DD9909BC74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30B78B-44B5-2CD2-0946-BF9D8A265B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1709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3EE7-877E-268B-1704-D2950292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D63E53-2565-592B-7AF7-2AC75B6C70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4E9FC9-9F1D-F890-B396-0AACB79C8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FED903-1A56-313E-F2DE-A37C4483AE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FCBF8B-B2B9-B8A9-0024-08206E2ED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55154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10AFF-5DAE-9266-2396-1E7916E82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6BD2A3-5DB3-EE79-22ED-CC5D44011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7E765CC-98F1-74D0-602A-FE3F16BC4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012814-F259-EFB9-DB83-E401B980D8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3A3FC4-63D0-139F-AB15-9DA9E3A28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47215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E3830-8FBA-122E-3A71-D506C7635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6CE808-6CAB-8772-128B-5AD61614A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C93D9F5-CC9E-8B8A-BF6E-EE1D37688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3E3E44-A8E3-C3FB-AC82-8DCDDD75A7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40E135-5562-4C34-2F55-DBB5CFD9D7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1828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BEF18-FC80-0CAC-7436-F5F1E53CB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4D145A-1E71-5054-89F0-0A788CD45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9895DA-2C92-3C0E-0DD6-358018A8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6A7A10-D257-B39C-DE20-ECE112EBCE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D134AC-6169-05C6-231F-F8F0069373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39661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8CE2E-A6F6-270B-25B6-DBC23EB3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FFE401-1E10-2845-1977-D9D672C7B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1FCEA0-1B9A-E25C-655E-FAFCFA00A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1793DD-80FF-3CF5-4A49-2B4AEF0A55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8BB4C8-FCC8-C151-7252-A231EDCB56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52133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D381E-1338-44E4-E849-151C67F0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BEBBDC-543E-A96E-50B7-400F028EC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912F70-28E9-77C7-B61C-F66CC8097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2CBAC6-FCE6-168A-C3AC-0340EB565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0D318D-CB7A-F910-8E67-F2F6FDCFD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6190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EC959-3A7A-53C5-6FC4-C714D468F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7EE0F4-F879-893F-BE8B-DC619B686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050D89-CDC7-D249-DAD5-041A47E9E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36C6B3-AFDE-9206-4CB2-4498B0E7F6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F34C9E-C107-69AE-5B35-4040847D0E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08270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3039B-A064-5313-4E65-8887FD11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5570E20-B9FA-D2AE-1DCA-65E1C0C5A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3BB47E-7F2B-65BB-2B15-DDE645254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DBCC66-755D-AF2E-6032-9E244DA1A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7DAC77-97FD-B16A-CF79-48AFCCD52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47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14D4A-A6F1-176D-D433-FFD02CEAF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A3ED99-7378-D24E-D266-AA48B4800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C63267-1DDE-C9A8-0F5B-D1B191AE4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CBB6A1-B7A8-32AB-F751-77C434B54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09E3C0-36C9-588F-4436-3070B0817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098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709C-E803-EC3A-6E5A-F76C3A91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A2DF3AF-F6F3-2A44-77B8-47797D528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1CE3C7C-D1B4-CF43-8392-222FD3302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C529CC-85CE-5989-C42C-17E7C7667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B35FF4-6798-3F9F-9D7B-20FC379E8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876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D381E-1338-44E4-E849-151C67F0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BEBBDC-543E-A96E-50B7-400F028EC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912F70-28E9-77C7-B61C-F66CC8097D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2CBAC6-FCE6-168A-C3AC-0340EB565F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0D318D-CB7A-F910-8E67-F2F6FDCFD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61908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244C7-3CDA-1F6A-083D-F239C3C6C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107B80F-8B91-58BD-57F5-217DDADED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C023EB-9786-6388-C927-92E9253F1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49FE38-B543-DB8A-D8B3-1A0DCE39BE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B0B0A84-DD51-3303-2202-E23EB406B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82702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9C18A-E1F6-506A-E37E-DE7B4B5C3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273263-F968-9F13-4900-3CB000A7F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AC176A-19C6-FEE5-3CDB-A0538F8DF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57BAF2-1AEC-EEE3-9840-E86E5E7C9D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6F2D4E-BAAF-6236-4A19-7C6F0AF6F7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39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9905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F9E2-FD6A-53D1-9340-A62F36247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D842E8-A427-31A1-C187-21B63D926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73709C-AFDA-0563-EDD3-88CF8E85A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E6F40F-9775-F555-6C78-1DCA340AAA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A54BA0-FEBC-FA85-D977-6E8D73D68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40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4582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0ED82-EACC-473A-36E9-56273420B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29FB0D-4322-B324-298A-713E7C595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58D0BE-5BB1-9EB3-4987-D49C93026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74B37C1-C3B3-9434-4D9E-0898968DB0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6E1F9F-553F-5572-0488-45649A2053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41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13701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314">
              <a:defRPr>
                <a:solidFill>
                  <a:schemeClr val="tx1"/>
                </a:solidFill>
                <a:latin typeface="Arial" charset="0"/>
              </a:defRPr>
            </a:lvl1pPr>
            <a:lvl2pPr marL="716798" indent="-275692" defTabSz="911314">
              <a:defRPr>
                <a:solidFill>
                  <a:schemeClr val="tx1"/>
                </a:solidFill>
                <a:latin typeface="Arial" charset="0"/>
              </a:defRPr>
            </a:lvl2pPr>
            <a:lvl3pPr marL="1102766" indent="-220553" defTabSz="911314">
              <a:defRPr>
                <a:solidFill>
                  <a:schemeClr val="tx1"/>
                </a:solidFill>
                <a:latin typeface="Arial" charset="0"/>
              </a:defRPr>
            </a:lvl3pPr>
            <a:lvl4pPr marL="1543873" indent="-220553" defTabSz="911314">
              <a:defRPr>
                <a:solidFill>
                  <a:schemeClr val="tx1"/>
                </a:solidFill>
                <a:latin typeface="Arial" charset="0"/>
              </a:defRPr>
            </a:lvl4pPr>
            <a:lvl5pPr marL="1984980" indent="-220553" defTabSz="911314">
              <a:defRPr>
                <a:solidFill>
                  <a:schemeClr val="tx1"/>
                </a:solidFill>
                <a:latin typeface="Arial" charset="0"/>
              </a:defRPr>
            </a:lvl5pPr>
            <a:lvl6pPr marL="2426086" indent="-220553" defTabSz="9113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7193" indent="-220553" defTabSz="9113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08299" indent="-220553" defTabSz="9113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49406" indent="-220553" defTabSz="9113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2F7C5EB-9244-4256-B4CA-42308C1A6437}" type="slidenum">
              <a:rPr lang="de-DE" altLang="de-DE" smtClean="0">
                <a:latin typeface="Times New Roman" pitchFamily="18" charset="0"/>
              </a:rPr>
              <a:pPr/>
              <a:t>42</a:t>
            </a:fld>
            <a:endParaRPr lang="de-DE" altLang="de-DE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60937" cy="3722688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52" y="4716193"/>
            <a:ext cx="4985772" cy="4466755"/>
          </a:xfrm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6657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3D916-1DD6-3041-C817-CF6820218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650038-5B13-1ED1-93E9-F6A273F07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3290E5-7D02-965B-8E7E-FF92767A4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Abwärme:</a:t>
            </a:r>
          </a:p>
          <a:p>
            <a:pPr marL="0" indent="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- Abfragung Wärmebedarf/-verbrauch über Branchen und Prozesse in VG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Mögliches </a:t>
            </a:r>
            <a:r>
              <a:rPr lang="de-DE" sz="1200" kern="1200" dirty="0" err="1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Abwärmepotential</a:t>
            </a: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: Produktionsabwärme aus Industriebetrieben in </a:t>
            </a:r>
            <a:r>
              <a:rPr lang="de-DE" sz="1200" kern="1200" dirty="0" err="1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Konzer</a:t>
            </a: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 Innenstadt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Umstellung der Prozesse zur Senkung des Wärmebedarfs sowie Einsatz fossiler Brennstoffe   Senkung des möglichen Abwärmepotentials</a:t>
            </a:r>
          </a:p>
          <a:p>
            <a:pPr>
              <a:spcBef>
                <a:spcPct val="20000"/>
              </a:spcBef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      langfristig kein nutzbares Potential  </a:t>
            </a: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Thermische Verwertung von Abfall: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Kein nutzbares Potential vorhanden</a:t>
            </a: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1BE0E9-B91F-5309-424A-E8EF7D3692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41A63CD-13C0-03B2-9138-09B87694B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035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1D385-5A30-EA9F-11D0-61274C839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38FCD8-A893-B46A-E79B-C79211F75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E35830F-4EE0-365A-4EBA-96AE34256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Biomasse: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Nur in geringen Mengen enthalten, da Konkurrenzsituationen wie Nahrungsmittelanbau vorhanden</a:t>
            </a: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58DC07-601A-2822-60F7-D569C497DA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A2A09A-7440-5DBE-3D76-EDDDD3810C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922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D0667-2B80-93DF-D046-EEFB457DC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D2AB65-A064-E0A6-F7B6-52A7B7DC7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40A11E-0B27-E350-D8AC-E9F8CE26B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Biomasse: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Nur in geringen Mengen enthalten, da Konkurrenzsituationen wie Nahrungsmittelanbau vorhanden</a:t>
            </a: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Thermische Verwertung von Abfall: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+mn-cs"/>
              </a:rPr>
              <a:t>Kein nutzbares Potential vorhanden</a:t>
            </a: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</a:pPr>
            <a:endParaRPr lang="de-DE" sz="1200" kern="1200" dirty="0">
              <a:solidFill>
                <a:srgbClr val="0070C0"/>
              </a:solidFill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5FEBF6-D776-F41E-7F1A-0ECF107F80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D5706A3-FDA1-874F-C364-02AE14EC8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8917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78983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2793B-87E4-8917-4E49-4F02D7F4B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A1EBD40-B547-371B-7F4B-88BECC3ED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CE0466-3B9E-F7AA-2368-E694A37F0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AAD9BA-8865-BD13-A7E7-0B88BC989D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65D592-DA1B-92E2-2346-1B410B5AA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264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FA24B-F4A1-1AA2-1D66-EAD641BE8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FDA6270-9A89-7135-D67D-0E9E71898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8110CD-4023-5874-D90A-31491256B2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9E2F59-B9C0-EA4E-18F2-7115850AC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6508BC2-3081-4051-9454-2BC2A9374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63046-C480-4A52-B4BF-1A127DD37FC6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521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CDB64-80B4-4A0A-9188-ED7787DF7B1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0559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C043E-D523-458C-AD55-1A628A201AA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012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CB59-9E96-4298-AA9D-34ABD24A4ED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2488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G Werke Wasserversorgu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6192838"/>
            <a:ext cx="9144000" cy="6921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Bild 2" descr="original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6234113"/>
            <a:ext cx="444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/>
          <p:cNvSpPr txBox="1">
            <a:spLocks noChangeArrowheads="1"/>
          </p:cNvSpPr>
          <p:nvPr userDrawn="1"/>
        </p:nvSpPr>
        <p:spPr bwMode="auto">
          <a:xfrm>
            <a:off x="6300788" y="6309023"/>
            <a:ext cx="2303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>
                <a:latin typeface="Calibri" pitchFamily="34" charset="0"/>
                <a:cs typeface="Times New Roman" pitchFamily="18" charset="0"/>
              </a:rPr>
              <a:t>Verbandsgemeindewerke Konz</a:t>
            </a:r>
          </a:p>
          <a:p>
            <a:pPr algn="ctr"/>
            <a:r>
              <a:rPr lang="de-DE" altLang="de-DE" sz="1200" b="1">
                <a:latin typeface="Calibri" pitchFamily="34" charset="0"/>
                <a:cs typeface="Times New Roman" pitchFamily="18" charset="0"/>
              </a:rPr>
              <a:t>Wasserversorgung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/>
          </p:nvPr>
        </p:nvSpPr>
        <p:spPr>
          <a:xfrm>
            <a:off x="376200" y="1844824"/>
            <a:ext cx="8391600" cy="3895200"/>
          </a:xfrm>
          <a:ln>
            <a:noFill/>
          </a:ln>
        </p:spPr>
        <p:txBody>
          <a:bodyPr/>
          <a:lstStyle>
            <a:lvl1pPr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24000" y="939600"/>
            <a:ext cx="8391600" cy="522000"/>
          </a:xfrm>
          <a:ln>
            <a:noFill/>
          </a:ln>
        </p:spPr>
        <p:txBody>
          <a:bodyPr>
            <a:normAutofit/>
          </a:bodyPr>
          <a:lstStyle>
            <a:lvl1pPr algn="l">
              <a:defRPr sz="2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24000" y="50400"/>
            <a:ext cx="8402400" cy="1144800"/>
          </a:xfrm>
          <a:ln>
            <a:noFill/>
          </a:ln>
        </p:spPr>
        <p:txBody>
          <a:bodyPr anchor="ctr"/>
          <a:lstStyle>
            <a:lvl1pPr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268250" y="6356350"/>
            <a:ext cx="74763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E5E5A7E-A0A4-46F6-9087-949206B7186E}" type="slidenum">
              <a:rPr lang="de-DE" sz="1600" smtClean="0">
                <a:solidFill>
                  <a:schemeClr val="accent1">
                    <a:lumMod val="75000"/>
                  </a:schemeClr>
                </a:solidFill>
              </a:rPr>
              <a:t>‹Nr.›</a:t>
            </a:fld>
            <a:endParaRPr lang="de-DE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6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G Werke Wasserversorgu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>
            <a:off x="0" y="6192838"/>
            <a:ext cx="9144000" cy="6921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Bild 2" descr="original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6234113"/>
            <a:ext cx="444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/>
          <p:cNvSpPr txBox="1">
            <a:spLocks noChangeArrowheads="1"/>
          </p:cNvSpPr>
          <p:nvPr userDrawn="1"/>
        </p:nvSpPr>
        <p:spPr bwMode="auto">
          <a:xfrm>
            <a:off x="6300788" y="6308725"/>
            <a:ext cx="2303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>
                <a:latin typeface="Calibri" pitchFamily="34" charset="0"/>
                <a:cs typeface="Times New Roman" pitchFamily="18" charset="0"/>
              </a:rPr>
              <a:t>Verbandsgemeindewerke Konz</a:t>
            </a:r>
          </a:p>
          <a:p>
            <a:pPr algn="ctr"/>
            <a:r>
              <a:rPr lang="de-DE" altLang="de-DE" sz="1200" b="1">
                <a:latin typeface="Calibri" pitchFamily="34" charset="0"/>
                <a:cs typeface="Times New Roman" pitchFamily="18" charset="0"/>
              </a:rPr>
              <a:t>Wasserversorgung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/>
          </p:nvPr>
        </p:nvSpPr>
        <p:spPr>
          <a:xfrm>
            <a:off x="376200" y="1844824"/>
            <a:ext cx="8391600" cy="3895200"/>
          </a:xfrm>
          <a:ln>
            <a:noFill/>
          </a:ln>
        </p:spPr>
        <p:txBody>
          <a:bodyPr/>
          <a:lstStyle>
            <a:lvl1pPr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24000" y="939600"/>
            <a:ext cx="8391600" cy="522000"/>
          </a:xfrm>
          <a:ln>
            <a:noFill/>
          </a:ln>
        </p:spPr>
        <p:txBody>
          <a:bodyPr>
            <a:normAutofit/>
          </a:bodyPr>
          <a:lstStyle>
            <a:lvl1pPr algn="l">
              <a:defRPr sz="2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24000" y="50400"/>
            <a:ext cx="8402400" cy="1144800"/>
          </a:xfrm>
          <a:ln>
            <a:noFill/>
          </a:ln>
        </p:spPr>
        <p:txBody>
          <a:bodyPr anchor="ctr"/>
          <a:lstStyle>
            <a:lvl1pPr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268250" y="6356350"/>
            <a:ext cx="74763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E5E5A7E-A0A4-46F6-9087-949206B7186E}" type="slidenum">
              <a:rPr lang="de-DE" sz="1600" smtClean="0">
                <a:solidFill>
                  <a:schemeClr val="accent1">
                    <a:lumMod val="75000"/>
                  </a:schemeClr>
                </a:solidFill>
              </a:rPr>
              <a:t>‹Nr.›</a:t>
            </a:fld>
            <a:endParaRPr lang="de-DE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4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G Werke Wasserversorgu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2" descr="original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6234113"/>
            <a:ext cx="4445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8"/>
          <p:cNvSpPr txBox="1">
            <a:spLocks noChangeArrowheads="1"/>
          </p:cNvSpPr>
          <p:nvPr userDrawn="1"/>
        </p:nvSpPr>
        <p:spPr bwMode="auto">
          <a:xfrm>
            <a:off x="5943600" y="6333693"/>
            <a:ext cx="2758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3D3DC3"/>
                </a:solidFill>
                <a:latin typeface="Calibri" pitchFamily="34" charset="0"/>
                <a:cs typeface="Times New Roman" pitchFamily="18" charset="0"/>
              </a:rPr>
              <a:t>Verbandsgemeindewerke Konz AöR</a:t>
            </a:r>
            <a:br>
              <a:rPr lang="de-DE" altLang="de-DE" sz="1200" b="1" dirty="0">
                <a:solidFill>
                  <a:srgbClr val="3D3DC3"/>
                </a:solidFill>
                <a:latin typeface="Calibri" pitchFamily="34" charset="0"/>
                <a:cs typeface="Times New Roman" pitchFamily="18" charset="0"/>
              </a:rPr>
            </a:br>
            <a:r>
              <a:rPr lang="de-DE" altLang="de-DE" sz="1200" b="1" dirty="0">
                <a:solidFill>
                  <a:srgbClr val="3D3DC3"/>
                </a:solidFill>
                <a:latin typeface="Calibri" pitchFamily="34" charset="0"/>
                <a:cs typeface="Times New Roman" pitchFamily="18" charset="0"/>
              </a:rPr>
              <a:t>im Auftrag der Verbandsgemeinde Konz</a:t>
            </a:r>
          </a:p>
          <a:p>
            <a:pPr algn="ctr"/>
            <a:endParaRPr lang="de-DE" altLang="de-DE" sz="12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/>
          </p:nvPr>
        </p:nvSpPr>
        <p:spPr>
          <a:xfrm>
            <a:off x="376200" y="1844824"/>
            <a:ext cx="8391600" cy="3895200"/>
          </a:xfrm>
          <a:ln>
            <a:noFill/>
          </a:ln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24000" y="939600"/>
            <a:ext cx="8391600" cy="522000"/>
          </a:xfrm>
          <a:ln>
            <a:noFill/>
          </a:ln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24000" y="50400"/>
            <a:ext cx="8402400" cy="1144800"/>
          </a:xfrm>
          <a:ln>
            <a:noFill/>
          </a:ln>
        </p:spPr>
        <p:txBody>
          <a:bodyPr anchor="ctr"/>
          <a:lstStyle>
            <a:lvl1pPr>
              <a:defRPr b="1">
                <a:solidFill>
                  <a:srgbClr val="0070C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324000" y="6426026"/>
            <a:ext cx="74763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1E5E5A7E-A0A4-46F6-9087-949206B7186E}" type="slidenum">
              <a:rPr lang="de-DE" sz="1600" smtClean="0">
                <a:solidFill>
                  <a:schemeClr val="accent1">
                    <a:lumMod val="75000"/>
                  </a:schemeClr>
                </a:solidFill>
              </a:rPr>
              <a:t>‹Nr.›</a:t>
            </a:fld>
            <a:endParaRPr lang="de-DE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53FAF-6B62-4749-B5B7-C81325CB19F1}" type="slidenum">
              <a:rPr lang="en-US" altLang="de-DE" smtClean="0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9101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751AA-A778-41E9-9454-7800D1A85E2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51848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00ADE-1EC6-4A70-8ED8-869A6847DE81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918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6107C-D010-49AE-A218-38C3E9E94D7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879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DC54F-3A63-4960-B5EF-A561E2E85FD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193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6FC4D-E2D7-4D56-B817-4669A0A9CFD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8067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8DA6-F7BA-4774-959B-6E32FB739AA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6020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02935-14E7-4ACE-9C62-B9BD2691961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0133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20DFA-043F-40E7-9786-6B3D8A024DB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866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4000">
              <a:schemeClr val="accent1">
                <a:lumMod val="20000"/>
                <a:lumOff val="80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E53FAF-6B62-4749-B5B7-C81325CB19F1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2" r:id="rId14"/>
    <p:sldLayoutId id="2147483701" r:id="rId1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2D_4D6DE35B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31_284D96BE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65_F6CBBEA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688015" y="3834504"/>
            <a:ext cx="7772400" cy="2282762"/>
          </a:xfrm>
        </p:spPr>
        <p:txBody>
          <a:bodyPr rtlCol="0" anchor="t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  <a:t>Kommunale Wärmeplanung für die</a:t>
            </a:r>
            <a:b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  <a:t>Verbandsgemeinde Konz</a:t>
            </a:r>
            <a:b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de-DE" sz="2800" b="1" spc="50" dirty="0">
                <a:ln w="0"/>
                <a:solidFill>
                  <a:schemeClr val="accent1">
                    <a:lumMod val="75000"/>
                  </a:schemeClr>
                </a:solidFill>
              </a:rPr>
              <a:t>Bürgerinformationsveranstaltung -</a:t>
            </a:r>
            <a:br>
              <a:rPr lang="de-DE" sz="2800" b="1" spc="50" dirty="0">
                <a:ln w="0"/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1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  <a:t>Turnhalle Grundschule </a:t>
            </a:r>
            <a:r>
              <a:rPr lang="de-DE" sz="1600" b="1" spc="50" dirty="0" err="1">
                <a:ln w="0"/>
                <a:solidFill>
                  <a:schemeClr val="accent1">
                    <a:lumMod val="75000"/>
                  </a:schemeClr>
                </a:solidFill>
              </a:rPr>
              <a:t>Berendsborn</a:t>
            </a:r>
            <a:b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</a:br>
            <a:br>
              <a:rPr lang="de-DE" sz="3600" b="1" spc="50" dirty="0">
                <a:ln w="0"/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1200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18.09.2025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993E1-7866-0EF9-0E1D-62CB4EE1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98" y="201968"/>
            <a:ext cx="5413003" cy="36325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C3BE4-CCCB-C77F-5DA9-EFB64060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3C36E83-3991-F47F-9D6A-A11BCF4543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Treibhausgasemissionen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B885F9-7FBA-149B-1C10-BB3BBD622E30}"/>
              </a:ext>
            </a:extLst>
          </p:cNvPr>
          <p:cNvSpPr txBox="1"/>
          <p:nvPr/>
        </p:nvSpPr>
        <p:spPr>
          <a:xfrm>
            <a:off x="3923928" y="645333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  <a:endParaRPr lang="de-DE" sz="1200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867F3A-F6AF-14BE-9752-A62069C1A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11" y="2060848"/>
            <a:ext cx="3672409" cy="1823839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13706234-72A1-7FD6-4C01-77679F287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06049"/>
              </p:ext>
            </p:extLst>
          </p:nvPr>
        </p:nvGraphicFramePr>
        <p:xfrm>
          <a:off x="4427984" y="2060848"/>
          <a:ext cx="4461361" cy="1911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3049">
                  <a:extLst>
                    <a:ext uri="{9D8B030D-6E8A-4147-A177-3AD203B41FA5}">
                      <a16:colId xmlns:a16="http://schemas.microsoft.com/office/drawing/2014/main" val="385045817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6134533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03623604"/>
                    </a:ext>
                  </a:extLst>
                </a:gridCol>
              </a:tblGrid>
              <a:tr h="359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effectLst/>
                        </a:rPr>
                        <a:t>Energieträger</a:t>
                      </a:r>
                      <a:endParaRPr lang="de-D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effectLst/>
                        </a:rPr>
                        <a:t>CO2-Emissionen [t/a]</a:t>
                      </a:r>
                      <a:endParaRPr lang="de-D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effectLst/>
                        </a:rPr>
                        <a:t>Prozentualer Anteil [%]</a:t>
                      </a:r>
                      <a:endParaRPr lang="de-D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5870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Heizöl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110.137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71,2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4580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Erdgas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31.054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20,1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6951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Heizstrom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9.931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6,4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849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Wärmepumpe (Strommix)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1.297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0,84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34804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Flüssiggas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1.215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0,78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696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Fernwärme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847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0,55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22125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Biomasse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302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kern="100">
                          <a:effectLst/>
                        </a:rPr>
                        <a:t>0,20</a:t>
                      </a:r>
                      <a:endParaRPr lang="de-DE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5297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b="1" kern="100">
                          <a:effectLst/>
                        </a:rPr>
                        <a:t>Summe</a:t>
                      </a:r>
                      <a:endParaRPr lang="de-DE" sz="11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100" b="1" kern="100">
                          <a:effectLst/>
                        </a:rPr>
                        <a:t>154.783 t/a</a:t>
                      </a:r>
                      <a:endParaRPr lang="de-DE" sz="1100" b="1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819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91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501EB-882B-8905-E10D-74E4ADC9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E446355-C895-3E99-D2EB-EE67FD2BE6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41786" y="455590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2. Potentialanalyse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AE5CE1-EA68-CF99-C0C2-A77DAE0CEFB6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3" name="Grafik 2" descr="Ein Bild, das Screenshot, Text enthält.&#10;&#10;KI-generierte Inhalte können fehlerhaft sein.">
            <a:extLst>
              <a:ext uri="{FF2B5EF4-FFF2-40B4-BE49-F238E27FC236}">
                <a16:creationId xmlns:a16="http://schemas.microsoft.com/office/drawing/2014/main" id="{1F32A220-F953-49DA-A9E8-8509C3E64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06" y="1169894"/>
            <a:ext cx="7066430" cy="471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472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ABC34-2216-10C8-6B71-C2C642AF1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CDFFC20-973A-B217-01CF-58C0051FF1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882" y="0"/>
            <a:ext cx="8443800" cy="714304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3600" dirty="0"/>
              <a:t>Nicht nutzbare Potentiale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76E6E9E-9D1B-5033-B950-10676A2823AD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7" name="Grafik 6" descr="Ein Bild, das Symbol, Logo, Text, Schrift enthält.&#10;&#10;KI-generierte Inhalte können fehlerhaft sein.">
            <a:extLst>
              <a:ext uri="{FF2B5EF4-FFF2-40B4-BE49-F238E27FC236}">
                <a16:creationId xmlns:a16="http://schemas.microsoft.com/office/drawing/2014/main" id="{A8A656EF-5BDF-4FC0-3F3A-84BE27BB2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44" y="1819835"/>
            <a:ext cx="4002338" cy="2856508"/>
          </a:xfrm>
          <a:prstGeom prst="rect">
            <a:avLst/>
          </a:prstGeom>
        </p:spPr>
      </p:pic>
      <p:pic>
        <p:nvPicPr>
          <p:cNvPr id="8" name="Grafik 7" descr="Ein Bild, das Text, Schrift, Logo, Symbol enthält.&#10;&#10;KI-generierte Inhalte können fehlerhaft sein.">
            <a:extLst>
              <a:ext uri="{FF2B5EF4-FFF2-40B4-BE49-F238E27FC236}">
                <a16:creationId xmlns:a16="http://schemas.microsoft.com/office/drawing/2014/main" id="{3733E64B-DAA1-0619-CEDA-8FA572AAA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915" y="1896723"/>
            <a:ext cx="3449848" cy="28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8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70D70-44A0-696E-5791-CD340C382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1FA2284-4B2C-8B35-A191-0149F56FDC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882" y="0"/>
            <a:ext cx="8443800" cy="714304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3600" dirty="0"/>
              <a:t>Bedingt nutzbare Potentiale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D009DC8-897C-AC2B-323B-8E1DE7898037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7" name="Grafik 6" descr="Ein Bild, das Symbol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9050E10B-BC22-E268-768A-704EA4C94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229" y="1627558"/>
            <a:ext cx="3330018" cy="3130564"/>
          </a:xfrm>
          <a:prstGeom prst="rect">
            <a:avLst/>
          </a:prstGeom>
        </p:spPr>
      </p:pic>
      <p:pic>
        <p:nvPicPr>
          <p:cNvPr id="9" name="Grafik 8" descr="Ein Bild, das Logo, Grafiken, Schrift, Grafikdesign enthält.&#10;&#10;KI-generierte Inhalte können fehlerhaft sein.">
            <a:extLst>
              <a:ext uri="{FF2B5EF4-FFF2-40B4-BE49-F238E27FC236}">
                <a16:creationId xmlns:a16="http://schemas.microsoft.com/office/drawing/2014/main" id="{E5752319-96E5-68F6-C5A8-92295FEE3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741" y="2013876"/>
            <a:ext cx="2588187" cy="283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BF2F-93D6-6BF7-C1F6-3A1B1618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0919BF-B1CB-9023-A67A-ECDA56BD3E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0"/>
            <a:ext cx="8443800" cy="714304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3600" dirty="0"/>
              <a:t>Potentiale für eine Wärmenetzversorgung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B17CF7-6B44-3188-934B-79AE0B0A33D5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3" name="Grafik 2" descr="Ein Bild, das Grafiken, Grafikdesign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1D826A43-9173-EBBB-0615-0AFFA9D10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23" y="1962796"/>
            <a:ext cx="2875671" cy="2673278"/>
          </a:xfrm>
          <a:prstGeom prst="rect">
            <a:avLst/>
          </a:prstGeom>
        </p:spPr>
      </p:pic>
      <p:pic>
        <p:nvPicPr>
          <p:cNvPr id="6" name="Grafik 5" descr="Ein Bild, das Grafiken, Screenshot, Logo, Clipart enthält.&#10;&#10;KI-generierte Inhalte können fehlerhaft sein.">
            <a:extLst>
              <a:ext uri="{FF2B5EF4-FFF2-40B4-BE49-F238E27FC236}">
                <a16:creationId xmlns:a16="http://schemas.microsoft.com/office/drawing/2014/main" id="{1840A711-5F99-1E92-0DF6-C3F3FA1D3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425" y="1962796"/>
            <a:ext cx="2603739" cy="27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03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147020" y="143159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Wärmepotential</a:t>
            </a:r>
            <a:r>
              <a:rPr lang="de-DE" sz="3600" dirty="0"/>
              <a:t> </a:t>
            </a:r>
            <a:r>
              <a:rPr lang="de-DE" dirty="0"/>
              <a:t>im Fließgewässer</a:t>
            </a:r>
          </a:p>
        </p:txBody>
      </p:sp>
      <p:sp>
        <p:nvSpPr>
          <p:cNvPr id="4" name="Rechteck 3"/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8960D8-3B11-8E51-6DF2-3C05A95C0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1134809"/>
            <a:ext cx="6267018" cy="355367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707DD8-1EEE-DFC8-22D3-F2C148164053}"/>
              </a:ext>
            </a:extLst>
          </p:cNvPr>
          <p:cNvSpPr txBox="1"/>
          <p:nvPr/>
        </p:nvSpPr>
        <p:spPr>
          <a:xfrm>
            <a:off x="358734" y="4765035"/>
            <a:ext cx="8020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Theoretisch mögliche Wärmeentzugsleistung bei Abkühlung Fluss um 1K:</a:t>
            </a:r>
            <a:br>
              <a:rPr lang="de-DE" sz="2000" dirty="0">
                <a:solidFill>
                  <a:srgbClr val="0070C0"/>
                </a:solidFill>
                <a:latin typeface="+mn-lt"/>
              </a:rPr>
            </a:br>
            <a:r>
              <a:rPr lang="de-DE" sz="2000" dirty="0">
                <a:solidFill>
                  <a:srgbClr val="0070C0"/>
                </a:solidFill>
                <a:latin typeface="+mn-lt"/>
              </a:rPr>
              <a:t>Mosel: 	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832 MW </a:t>
            </a:r>
            <a:r>
              <a:rPr lang="en-US" sz="2000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7.288.320 MWh/a                     </a:t>
            </a:r>
            <a:br>
              <a:rPr lang="de-DE" sz="2000" dirty="0">
                <a:solidFill>
                  <a:srgbClr val="0070C0"/>
                </a:solidFill>
                <a:latin typeface="+mn-lt"/>
              </a:rPr>
            </a:br>
            <a:r>
              <a:rPr lang="de-DE" sz="2000" dirty="0">
                <a:solidFill>
                  <a:srgbClr val="0070C0"/>
                </a:solidFill>
                <a:latin typeface="+mn-lt"/>
              </a:rPr>
              <a:t>Saar: 	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260 MW </a:t>
            </a:r>
            <a:r>
              <a:rPr lang="en-US" sz="2000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 2.277.600 MWh/a </a:t>
            </a:r>
          </a:p>
          <a:p>
            <a:pPr>
              <a:spcBef>
                <a:spcPct val="20000"/>
              </a:spcBef>
            </a:pPr>
            <a:r>
              <a:rPr lang="en-US" sz="2000" dirty="0" err="1">
                <a:solidFill>
                  <a:srgbClr val="0070C0"/>
                </a:solidFill>
                <a:latin typeface="+mn-lt"/>
              </a:rPr>
              <a:t>Vergleich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+mn-lt"/>
              </a:rPr>
              <a:t>Wärmebedarf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2000">
                <a:solidFill>
                  <a:srgbClr val="0070C0"/>
                </a:solidFill>
                <a:latin typeface="+mn-lt"/>
              </a:rPr>
              <a:t>je 4-Personen-Haushalt: 15 MWh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/a</a:t>
            </a:r>
          </a:p>
        </p:txBody>
      </p:sp>
      <p:pic>
        <p:nvPicPr>
          <p:cNvPr id="3" name="Grafik 2" descr="Ein Bild, das Grafiken, Grafikdesign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5F3554CD-1FD9-5C84-65D1-AD2181DA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393" y="116542"/>
            <a:ext cx="1489853" cy="13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24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6E9C9-CE16-54CD-C257-9394D9A99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73D7B44-3121-407E-9D0F-8868932FA5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141" y="13269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Wärmepotential im Ablauf der Kläranlage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8C04C76-4A4C-8F75-648A-78BCB68B6A31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5" name="Image 204" descr="Ein Bild, das Luftfotografie, Karte, Luftbild, Vogelperspektive enthält.&#10;&#10;KI-generierte Inhalte können fehlerhaft sein.">
            <a:extLst>
              <a:ext uri="{FF2B5EF4-FFF2-40B4-BE49-F238E27FC236}">
                <a16:creationId xmlns:a16="http://schemas.microsoft.com/office/drawing/2014/main" id="{0144689B-0288-585C-6472-13DBA952789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4" y="1053017"/>
            <a:ext cx="6789972" cy="42047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A16DF0A-29C0-75D1-5B70-3DBA2BEA9E04}"/>
              </a:ext>
            </a:extLst>
          </p:cNvPr>
          <p:cNvSpPr txBox="1"/>
          <p:nvPr/>
        </p:nvSpPr>
        <p:spPr>
          <a:xfrm>
            <a:off x="345934" y="5263682"/>
            <a:ext cx="7155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0070C0"/>
                </a:solidFill>
                <a:sym typeface="Wingdings" panose="05000000000000000000" pitchFamily="2" charset="2"/>
              </a:rPr>
              <a:t>Potential Ablaufstrom Kläranlage  3.800 MWh / (K*a)</a:t>
            </a:r>
            <a:endParaRPr lang="de-DE" sz="2000" dirty="0"/>
          </a:p>
        </p:txBody>
      </p:sp>
      <p:pic>
        <p:nvPicPr>
          <p:cNvPr id="3" name="Grafik 2" descr="Ein Bild, das Grafiken, Screenshot, Logo, Clipart enthält.&#10;&#10;KI-generierte Inhalte können fehlerhaft sein.">
            <a:extLst>
              <a:ext uri="{FF2B5EF4-FFF2-40B4-BE49-F238E27FC236}">
                <a16:creationId xmlns:a16="http://schemas.microsoft.com/office/drawing/2014/main" id="{F3F7E8B7-ECD2-A87D-6BCD-2EC0BD313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29" y="132693"/>
            <a:ext cx="1405837" cy="14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2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3B5A31-1B18-34C5-C626-9E6F327B7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54D3658-99BA-881A-87FD-CAEEBAF8E9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1901" y="253036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/>
              <a:t>Wärmepotential im Ablauf der Kläranlage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69621C6-F41D-E513-F0BF-2D3C458213A4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A7A580-A004-4989-3330-86C14E8B3598}"/>
              </a:ext>
            </a:extLst>
          </p:cNvPr>
          <p:cNvSpPr txBox="1"/>
          <p:nvPr/>
        </p:nvSpPr>
        <p:spPr>
          <a:xfrm>
            <a:off x="274943" y="1960906"/>
            <a:ext cx="8020373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70C0"/>
                </a:solidFill>
                <a:latin typeface="+mn-lt"/>
              </a:rPr>
              <a:t>Betrachtung Ablaufstrom Kläranlage Saarmündung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70C0"/>
                </a:solidFill>
                <a:latin typeface="+mn-lt"/>
              </a:rPr>
              <a:t>Mittlere Temperatur: 15°C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70C0"/>
                </a:solidFill>
                <a:latin typeface="+mn-lt"/>
              </a:rPr>
              <a:t>Mittlerer Volumenstrom: 94 l/s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Machbarkeitsstudie Wärmenetz Konz: Untersuchung Potential Ablaufstrom Kläranlage  3.800 MWh / (K*a)</a:t>
            </a:r>
            <a:endParaRPr lang="de-DE" sz="28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61735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85ED8-363E-8D6E-81AD-1B1D8314D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4D4DCC1-154E-28C3-1635-0175DFE91E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882" y="0"/>
            <a:ext cx="8443800" cy="714304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de-DE" sz="3600" dirty="0"/>
              <a:t>Individuell nutzbare Potentiale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3792855-48D0-92AF-B5D9-8A255B23EE65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3" name="Grafik 2" descr="Ein Bild, das Kreis, Logo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FA574EBA-1896-95D5-8592-ECB86428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75" y="1621647"/>
            <a:ext cx="3149660" cy="3115425"/>
          </a:xfrm>
          <a:prstGeom prst="rect">
            <a:avLst/>
          </a:prstGeom>
        </p:spPr>
      </p:pic>
      <p:pic>
        <p:nvPicPr>
          <p:cNvPr id="6" name="Grafik 5" descr="Ein Bild, das Kreis, Tex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0147DA9A-D9B0-CD8D-CF1E-45D298E5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448" y="2031069"/>
            <a:ext cx="2646670" cy="25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6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8985-2A23-E2BA-9298-66192FFC1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70922BD-EF1A-8335-0A95-5DF557FCE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272985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/>
              <a:t>Potentiale zur Senkung des Wärmebedarfs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552E50D-71B1-61E6-8420-18189AAD8C2E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5" name="Grafik 4" descr="Ein Bild, das Text, Schrift, Logo, Symbol enthält.&#10;&#10;KI-generierte Inhalte können fehlerhaft sein.">
            <a:extLst>
              <a:ext uri="{FF2B5EF4-FFF2-40B4-BE49-F238E27FC236}">
                <a16:creationId xmlns:a16="http://schemas.microsoft.com/office/drawing/2014/main" id="{4E1EF0CF-061F-3FE3-1506-D2799399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760" y="1438640"/>
            <a:ext cx="3510310" cy="33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8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357849" y="162200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Aufbau der Kommunalen Wärmeplanung</a:t>
            </a:r>
          </a:p>
        </p:txBody>
      </p:sp>
      <p:sp>
        <p:nvSpPr>
          <p:cNvPr id="4" name="Rechteck 3"/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6ADFD79-1083-A4E0-7E7B-E642DAE01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45" y="1394269"/>
            <a:ext cx="7505952" cy="3703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1770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79942" y="54089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Potentiale zur Senkung des Wärmebedarfs</a:t>
            </a:r>
          </a:p>
        </p:txBody>
      </p:sp>
      <p:sp>
        <p:nvSpPr>
          <p:cNvPr id="4" name="Rechteck 3"/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37BB92-CBFA-8537-BB86-8A4B65583B5F}"/>
              </a:ext>
            </a:extLst>
          </p:cNvPr>
          <p:cNvSpPr txBox="1"/>
          <p:nvPr/>
        </p:nvSpPr>
        <p:spPr>
          <a:xfrm>
            <a:off x="1092931" y="4975640"/>
            <a:ext cx="7708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0070C0"/>
                </a:solidFill>
              </a:rPr>
              <a:t>Ergebnis: Absolutes Einsparpotential in der VG: 326,82 Mio. kWh</a:t>
            </a:r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0070C0"/>
                </a:solidFill>
                <a:sym typeface="Wingdings" panose="05000000000000000000" pitchFamily="2" charset="2"/>
              </a:rPr>
              <a:t> größtes, theoretisches Potential im MFH-Sektor</a:t>
            </a:r>
          </a:p>
          <a:p>
            <a:endParaRPr lang="de-DE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95176D01-99AD-33E2-AD64-0A68F588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110146"/>
              </p:ext>
            </p:extLst>
          </p:nvPr>
        </p:nvGraphicFramePr>
        <p:xfrm>
          <a:off x="1497106" y="1020725"/>
          <a:ext cx="6129982" cy="386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Grafik 7" descr="Ein Bild, das Text, Schrift, Logo, Symbol enthält.&#10;&#10;KI-generierte Inhalte können fehlerhaft sein.">
            <a:extLst>
              <a:ext uri="{FF2B5EF4-FFF2-40B4-BE49-F238E27FC236}">
                <a16:creationId xmlns:a16="http://schemas.microsoft.com/office/drawing/2014/main" id="{7E88C0F6-B7D9-4D74-AEE5-4E4E7D92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089" y="-103980"/>
            <a:ext cx="1615524" cy="15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2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9B21A-C7A9-79C3-D0AD-FD0FD9976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0D0D340-7E9A-F8CF-7AE9-DDB84CE28C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47272" y="2764315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3. Szenario-Entwicklung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DCF1608-88EC-5385-D4A9-60CD93410941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</p:spTree>
    <p:extLst>
      <p:ext uri="{BB962C8B-B14F-4D97-AF65-F5344CB8AC3E}">
        <p14:creationId xmlns:p14="http://schemas.microsoft.com/office/powerpoint/2010/main" val="2325924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BA4F-4AA4-3DD2-CFF6-6ABA09091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34FBCDC-94B7-B501-1993-DF24D7C77D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626467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Politischer Rahmen und Zielsetzung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1F86DA3-6B1B-A199-0DA5-5C5BA83105FC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A546B63-CD7F-CB21-DCF5-59D540C32750}"/>
              </a:ext>
            </a:extLst>
          </p:cNvPr>
          <p:cNvSpPr txBox="1"/>
          <p:nvPr/>
        </p:nvSpPr>
        <p:spPr>
          <a:xfrm>
            <a:off x="467832" y="1509823"/>
            <a:ext cx="7301024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70C0"/>
                </a:solidFill>
              </a:rPr>
              <a:t>Klimaziel: </a:t>
            </a:r>
            <a:r>
              <a:rPr lang="de-DE" dirty="0">
                <a:solidFill>
                  <a:srgbClr val="0070C0"/>
                </a:solidFill>
              </a:rPr>
              <a:t>Treibhausgasneutralität bis 2045, -65 % bis 2030 (gegenüber 1990)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Wärmesektor = ca. 1/3 der energiebedingten THG-Emissionen → zentrale Stellschraube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Kommunale Wärmeplanung der VG Konz: Beitrag zur nationalen Zielerreichung, angepasst an lokale Gegebenheiten</a:t>
            </a:r>
          </a:p>
        </p:txBody>
      </p:sp>
    </p:spTree>
    <p:extLst>
      <p:ext uri="{BB962C8B-B14F-4D97-AF65-F5344CB8AC3E}">
        <p14:creationId xmlns:p14="http://schemas.microsoft.com/office/powerpoint/2010/main" val="2757033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0ACC-1C80-9306-7521-B7E1C4C1E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5F5F3A6-F950-63BE-C110-5FA78C750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465" y="276208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Zielszenarien – zentral vs. dezentral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E30D143-DB70-C1E8-AB23-FBB7D663DF91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E68D2B-453D-3A33-A64F-119E70016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22" y="1351961"/>
            <a:ext cx="5989556" cy="399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8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84975-0738-ACFE-CA5B-DC93C05C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2559649-C4D5-7C8C-3B6B-6005E7D5D272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283F84-FD42-DA6C-C447-623C9FFC26B0}"/>
              </a:ext>
            </a:extLst>
          </p:cNvPr>
          <p:cNvSpPr txBox="1"/>
          <p:nvPr/>
        </p:nvSpPr>
        <p:spPr>
          <a:xfrm>
            <a:off x="356400" y="1350000"/>
            <a:ext cx="8568000" cy="4442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latin typeface="+mn-lt"/>
              </a:rPr>
              <a:t>Kriterien für Einstufung der Eignung eines Wärmenetzgebietes:</a:t>
            </a:r>
          </a:p>
          <a:p>
            <a:endParaRPr lang="de-DE" sz="1600" dirty="0">
              <a:solidFill>
                <a:srgbClr val="0070C0"/>
              </a:solidFill>
              <a:latin typeface="+mn-lt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Wärmenetz Status Quo </a:t>
            </a:r>
          </a:p>
          <a:p>
            <a:pPr lvl="0"/>
            <a:endParaRPr lang="de-DE" sz="2000" dirty="0">
              <a:solidFill>
                <a:srgbClr val="0070C0"/>
              </a:solidFill>
              <a:latin typeface="+mn-lt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Verfügbarkeit EE-Wärmequellen (u.a. Kläranlage, Fließgewässer, Solarthermie, Geothermie, PV)</a:t>
            </a:r>
          </a:p>
          <a:p>
            <a:pPr lvl="0"/>
            <a:endParaRPr lang="de-DE" sz="2000" dirty="0">
              <a:solidFill>
                <a:srgbClr val="0070C0"/>
              </a:solidFill>
              <a:latin typeface="+mn-lt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Siedlungsstruktur (Bebauungsdichte, Anteil Reihenhaus / MFH ähnlicher Bebauung) und ggf. Baumaßnahmen (Synergieeffekte)</a:t>
            </a:r>
          </a:p>
          <a:p>
            <a:endParaRPr lang="de-DE" sz="2000" dirty="0">
              <a:solidFill>
                <a:srgbClr val="0070C0"/>
              </a:solidFill>
              <a:latin typeface="+mn-lt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Wärmebedarfsdichte (Anhaltswert: &gt; 100 MWh /ha)</a:t>
            </a:r>
          </a:p>
          <a:p>
            <a:pPr lvl="0"/>
            <a:endParaRPr lang="de-DE" sz="2000" dirty="0">
              <a:solidFill>
                <a:srgbClr val="0070C0"/>
              </a:solidFill>
              <a:latin typeface="+mn-lt"/>
            </a:endParaRPr>
          </a:p>
          <a:p>
            <a:pPr marL="342900" lvl="0" indent="-342900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e-DE" sz="2000" dirty="0">
                <a:solidFill>
                  <a:srgbClr val="0070C0"/>
                </a:solidFill>
                <a:latin typeface="+mn-lt"/>
              </a:rPr>
              <a:t>Abnehmerstruktur (Ankerkunden, Großabnehmer, öffentliche Liegenschaften)</a:t>
            </a:r>
          </a:p>
          <a:p>
            <a:endParaRPr lang="de-DE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14BF45FF-886C-147B-D89D-FD6C604C5012}"/>
              </a:ext>
            </a:extLst>
          </p:cNvPr>
          <p:cNvSpPr txBox="1">
            <a:spLocks/>
          </p:cNvSpPr>
          <p:nvPr/>
        </p:nvSpPr>
        <p:spPr bwMode="auto">
          <a:xfrm>
            <a:off x="357849" y="162200"/>
            <a:ext cx="8443800" cy="71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Eignungsprüfung nach WPG §14</a:t>
            </a:r>
          </a:p>
        </p:txBody>
      </p:sp>
    </p:spTree>
    <p:extLst>
      <p:ext uri="{BB962C8B-B14F-4D97-AF65-F5344CB8AC3E}">
        <p14:creationId xmlns:p14="http://schemas.microsoft.com/office/powerpoint/2010/main" val="4289179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C041-0911-61D6-2424-AA893064A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7013AF7-089F-BE8B-4326-5DB5AB898B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1791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Ermittlung Fokusgebiete mit Wärmenetzeignung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2448A42-ADE2-7414-7857-DE2079B8D697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8" name="Grafik 7" descr="Ein Bild, das Karte, Text, Atlas enthält.&#10;&#10;KI-generierte Inhalte können fehlerhaft sein.">
            <a:extLst>
              <a:ext uri="{FF2B5EF4-FFF2-40B4-BE49-F238E27FC236}">
                <a16:creationId xmlns:a16="http://schemas.microsoft.com/office/drawing/2014/main" id="{4913B520-0C47-AFE9-303E-F401B23FB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4" y="893457"/>
            <a:ext cx="6637561" cy="51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29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BA6C1-5BB1-C150-869B-46AE8FBBE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4063AEE-F06E-642F-869F-3929E872E6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378374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Zentrales Szenario - Wärmenetzstrategie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42FA9BE-D643-8F73-2F60-98A2DEAE7005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2D1F46-E2F0-FB65-AD9F-EDDB708AD68A}"/>
              </a:ext>
            </a:extLst>
          </p:cNvPr>
          <p:cNvSpPr txBox="1"/>
          <p:nvPr/>
        </p:nvSpPr>
        <p:spPr>
          <a:xfrm>
            <a:off x="4813915" y="1481470"/>
            <a:ext cx="3926959" cy="410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2023: 126 Gebäude an Wärmenetzen (von insgesamt 15.102 zu wärmeversorgenden Gebäuden)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70C0"/>
                </a:solidFill>
              </a:rPr>
              <a:t>Ziel: </a:t>
            </a:r>
            <a:r>
              <a:rPr lang="de-DE" sz="1600" dirty="0">
                <a:solidFill>
                  <a:srgbClr val="0070C0"/>
                </a:solidFill>
              </a:rPr>
              <a:t>bis 2035 50% Anschlussquote je Fokusgebiet (1.000 Gebäude)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bis 2045 90% Anschlussquote je Fokusgebiet (1.713 Gebäude) bei Ausbau der Wärmenetze in ermittelten Fokusgebieten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C02F1B8B-9816-616D-23A4-DD1C61E5C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089939"/>
              </p:ext>
            </p:extLst>
          </p:nvPr>
        </p:nvGraphicFramePr>
        <p:xfrm>
          <a:off x="241915" y="19397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6539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46C47-327A-03F9-5612-7E6819ABF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1AA4BE-F2B3-EAA4-C4E1-58061774BA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378374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Dezentrales Szenario – Wärmepumpeneignung &amp; Ausbau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886616-51F0-F61A-1A30-8ED3F68404DB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53B42C-6942-9E76-60CC-2EB5D1B12D64}"/>
              </a:ext>
            </a:extLst>
          </p:cNvPr>
          <p:cNvSpPr txBox="1"/>
          <p:nvPr/>
        </p:nvSpPr>
        <p:spPr>
          <a:xfrm>
            <a:off x="4975522" y="774805"/>
            <a:ext cx="3600896" cy="544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70C0"/>
                </a:solidFill>
              </a:rPr>
              <a:t>Ziel: </a:t>
            </a:r>
            <a:r>
              <a:rPr lang="de-DE" dirty="0">
                <a:solidFill>
                  <a:srgbClr val="0070C0"/>
                </a:solidFill>
              </a:rPr>
              <a:t>Heizöl und Erdgas Ausstieg bis 2045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Bis 2045: 90 % der fossil beheizten Gebäude sollen auf WP umgestellt sein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2023: nur 512 WP → 2045: Ziel 7.240 WP</a:t>
            </a:r>
          </a:p>
          <a:p>
            <a:pPr>
              <a:lnSpc>
                <a:spcPct val="150000"/>
              </a:lnSpc>
            </a:pPr>
            <a:endParaRPr lang="de-DE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Einschränkungen in dicht bebauten oder topografisch ungünstigen Lagen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D92F3A2-D821-862F-6267-726F9FCBB2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437613"/>
              </p:ext>
            </p:extLst>
          </p:nvPr>
        </p:nvGraphicFramePr>
        <p:xfrm>
          <a:off x="350100" y="194085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0842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119B9-6107-2BC1-471D-2F3617CC0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21F8F6E-DD86-014C-AAD6-E9E93277B8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1791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Entwicklung des Wärmebedarfs in der VG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3338E62-14BA-FCDE-AF0B-61762C3231A1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9F532B-8B60-9961-0A39-E524CBE724D5}"/>
              </a:ext>
            </a:extLst>
          </p:cNvPr>
          <p:cNvSpPr txBox="1"/>
          <p:nvPr/>
        </p:nvSpPr>
        <p:spPr>
          <a:xfrm>
            <a:off x="5934813" y="1133657"/>
            <a:ext cx="2741357" cy="489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70C0"/>
                </a:solidFill>
              </a:rPr>
              <a:t>2023: ca. 451 GWh/a </a:t>
            </a:r>
            <a:r>
              <a:rPr lang="de-DE" sz="1400" b="1" dirty="0">
                <a:solidFill>
                  <a:srgbClr val="0070C0"/>
                </a:solidFill>
              </a:rPr>
              <a:t>Nutzwärmebedarf</a:t>
            </a:r>
            <a:r>
              <a:rPr lang="de-DE" sz="1400" dirty="0">
                <a:solidFill>
                  <a:srgbClr val="0070C0"/>
                </a:solidFill>
              </a:rPr>
              <a:t> (75 % private Haushalte)</a:t>
            </a:r>
          </a:p>
          <a:p>
            <a:pPr>
              <a:lnSpc>
                <a:spcPct val="150000"/>
              </a:lnSpc>
            </a:pPr>
            <a:endParaRPr lang="de-DE" sz="14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70C0"/>
                </a:solidFill>
              </a:rPr>
              <a:t>2045: Rückgang um 30 % auf ca. 315 GWh/a</a:t>
            </a:r>
          </a:p>
          <a:p>
            <a:pPr>
              <a:lnSpc>
                <a:spcPct val="150000"/>
              </a:lnSpc>
            </a:pPr>
            <a:endParaRPr lang="de-DE" sz="14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70C0"/>
                </a:solidFill>
              </a:rPr>
              <a:t>Fossile Energieträger (Heizöl, Erdgas) werden vollständig ersetzt</a:t>
            </a:r>
          </a:p>
          <a:p>
            <a:pPr>
              <a:lnSpc>
                <a:spcPct val="150000"/>
              </a:lnSpc>
            </a:pPr>
            <a:endParaRPr lang="de-DE" sz="14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70C0"/>
                </a:solidFill>
              </a:rPr>
              <a:t>2045: &gt;90 % durch erneuerbare Energien gedeckt, Wärmepumpen- Anteil &gt;50 % 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016B0331-17BA-1821-502D-4870F17CD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018766"/>
              </p:ext>
            </p:extLst>
          </p:nvPr>
        </p:nvGraphicFramePr>
        <p:xfrm>
          <a:off x="240660" y="992573"/>
          <a:ext cx="5793973" cy="4532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621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62BE-428B-D89B-2FCA-146DE564A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0D3FCDB-7F39-1F33-0E0A-8AC5DEA93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1791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Entwicklung der THG-Emissionen in der VG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A9CADF3-97E3-8275-B618-0DF092A0ADE8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BA8D14-BEA3-6DB8-527F-7C90FAE15A39}"/>
              </a:ext>
            </a:extLst>
          </p:cNvPr>
          <p:cNvSpPr txBox="1"/>
          <p:nvPr/>
        </p:nvSpPr>
        <p:spPr>
          <a:xfrm>
            <a:off x="5934813" y="1290084"/>
            <a:ext cx="27413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70C0"/>
                </a:solidFill>
              </a:rPr>
              <a:t>2023: ca. 103.000 t </a:t>
            </a:r>
            <a:r>
              <a:rPr lang="fr-FR" sz="1600" dirty="0" err="1">
                <a:solidFill>
                  <a:srgbClr val="0070C0"/>
                </a:solidFill>
              </a:rPr>
              <a:t>CO₂e</a:t>
            </a:r>
            <a:r>
              <a:rPr lang="fr-FR" sz="1600" dirty="0">
                <a:solidFill>
                  <a:srgbClr val="0070C0"/>
                </a:solidFill>
              </a:rPr>
              <a:t> → 2045: ca. 25.500 t </a:t>
            </a:r>
            <a:r>
              <a:rPr lang="fr-FR" sz="1600" dirty="0" err="1">
                <a:solidFill>
                  <a:srgbClr val="0070C0"/>
                </a:solidFill>
              </a:rPr>
              <a:t>CO₂e</a:t>
            </a:r>
            <a:r>
              <a:rPr lang="fr-FR" sz="1600" dirty="0">
                <a:solidFill>
                  <a:srgbClr val="0070C0"/>
                </a:solidFill>
              </a:rPr>
              <a:t> (–75 %)</a:t>
            </a:r>
          </a:p>
          <a:p>
            <a:pPr>
              <a:lnSpc>
                <a:spcPct val="150000"/>
              </a:lnSpc>
            </a:pPr>
            <a:endParaRPr lang="fr-FR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Schlüsselmaßnahmen: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solidFill>
                  <a:srgbClr val="0070C0"/>
                </a:solidFill>
              </a:rPr>
              <a:t>- Ausstieg aus Öl &amp; Gas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solidFill>
                  <a:srgbClr val="0070C0"/>
                </a:solidFill>
              </a:rPr>
              <a:t>- Ausbau Wärmenetze &amp; WP</a:t>
            </a:r>
          </a:p>
          <a:p>
            <a:pPr>
              <a:lnSpc>
                <a:spcPct val="150000"/>
              </a:lnSpc>
            </a:pPr>
            <a:r>
              <a:rPr lang="de-DE" sz="1600" dirty="0">
                <a:solidFill>
                  <a:srgbClr val="0070C0"/>
                </a:solidFill>
              </a:rPr>
              <a:t>- Effizienzsteigerungen im Bestand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70C0"/>
              </a:solidFill>
            </a:endParaRP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5AC179E-00A4-193F-12D8-BE6405B5D4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908921"/>
              </p:ext>
            </p:extLst>
          </p:nvPr>
        </p:nvGraphicFramePr>
        <p:xfrm>
          <a:off x="350100" y="1208652"/>
          <a:ext cx="5513295" cy="409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5467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9B21A-C7A9-79C3-D0AD-FD0FD9976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0D0D340-7E9A-F8CF-7AE9-DDB84CE28C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4845" y="2714696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1. Bestandsanalyse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DCF1608-88EC-5385-D4A9-60CD93410941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</p:spTree>
    <p:extLst>
      <p:ext uri="{BB962C8B-B14F-4D97-AF65-F5344CB8AC3E}">
        <p14:creationId xmlns:p14="http://schemas.microsoft.com/office/powerpoint/2010/main" val="2996907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20C45-42F2-9E54-8D51-AB52C83B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209418D-8591-3FBB-930B-ED359E8651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1791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Bewertung der Szenarien – Status quo 2023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03B3D3D-FFC9-F5FA-18EE-2144654A6539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AC5DCD9-2A0F-524D-73B1-FF5AEEB674C0}"/>
              </a:ext>
            </a:extLst>
          </p:cNvPr>
          <p:cNvSpPr txBox="1"/>
          <p:nvPr/>
        </p:nvSpPr>
        <p:spPr>
          <a:xfrm>
            <a:off x="4963707" y="1635641"/>
            <a:ext cx="30107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Fossile Dominanz</a:t>
            </a:r>
          </a:p>
          <a:p>
            <a:pPr>
              <a:lnSpc>
                <a:spcPct val="150000"/>
              </a:lnSpc>
            </a:pPr>
            <a:endParaRPr lang="de-DE" sz="1600" b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Fossile Energieträger decken 90% des Wärmebedarfs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THG-Emissionen: 152.915 t </a:t>
            </a:r>
            <a:r>
              <a:rPr lang="de-DE" sz="1600" dirty="0" err="1">
                <a:solidFill>
                  <a:srgbClr val="0070C0"/>
                </a:solidFill>
              </a:rPr>
              <a:t>CO₂e</a:t>
            </a:r>
            <a:r>
              <a:rPr lang="de-DE" sz="1600" dirty="0">
                <a:solidFill>
                  <a:srgbClr val="0070C0"/>
                </a:solidFill>
              </a:rPr>
              <a:t> jährlich</a:t>
            </a:r>
            <a:endParaRPr lang="de-DE" sz="1400" dirty="0">
              <a:solidFill>
                <a:srgbClr val="0070C0"/>
              </a:solidFill>
            </a:endParaRPr>
          </a:p>
          <a:p>
            <a:endParaRPr lang="de-DE" sz="1600" dirty="0">
              <a:solidFill>
                <a:srgbClr val="0070C0"/>
              </a:solidFill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A9994A07-2899-3ED4-BB68-3635E2F2AE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012665"/>
              </p:ext>
            </p:extLst>
          </p:nvPr>
        </p:nvGraphicFramePr>
        <p:xfrm>
          <a:off x="795867" y="1403066"/>
          <a:ext cx="3860800" cy="371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8269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BCF31-0968-1668-2B17-8D005303B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593B367-5439-B84A-41A8-7BE8A5A308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1791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Bewertung der Szenarien – Zieljahr 2035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1684D5D-C02D-2E92-B2F4-86D89EA887B0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D248CC-F63B-C597-3940-697B03D187DA}"/>
              </a:ext>
            </a:extLst>
          </p:cNvPr>
          <p:cNvSpPr txBox="1"/>
          <p:nvPr/>
        </p:nvSpPr>
        <p:spPr>
          <a:xfrm>
            <a:off x="5155093" y="1245780"/>
            <a:ext cx="30107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Strukturveränderung</a:t>
            </a:r>
          </a:p>
          <a:p>
            <a:endParaRPr lang="de-DE" sz="1600" b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Wärmepumpen und Fernwärme gewinnen an Bedeutung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Heizöl und Erdgas im deutlichen Rückgang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THG-Emissionen: 66.313 t </a:t>
            </a:r>
            <a:r>
              <a:rPr lang="de-DE" sz="1600" dirty="0" err="1">
                <a:solidFill>
                  <a:srgbClr val="0070C0"/>
                </a:solidFill>
              </a:rPr>
              <a:t>CO₂e</a:t>
            </a:r>
            <a:r>
              <a:rPr lang="de-DE" sz="1600" dirty="0">
                <a:solidFill>
                  <a:srgbClr val="0070C0"/>
                </a:solidFill>
              </a:rPr>
              <a:t> jährlich → Reduktion um 57%</a:t>
            </a:r>
            <a:endParaRPr lang="de-DE" sz="1400" dirty="0">
              <a:solidFill>
                <a:srgbClr val="0070C0"/>
              </a:solidFill>
            </a:endParaRPr>
          </a:p>
          <a:p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70C0"/>
              </a:solidFill>
            </a:endParaRPr>
          </a:p>
          <a:p>
            <a:endParaRPr lang="de-DE" sz="1600" dirty="0">
              <a:solidFill>
                <a:srgbClr val="0070C0"/>
              </a:solidFill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B9CE0801-CFC8-77F6-B14B-833C2FF504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4184600"/>
              </p:ext>
            </p:extLst>
          </p:nvPr>
        </p:nvGraphicFramePr>
        <p:xfrm>
          <a:off x="905685" y="1442303"/>
          <a:ext cx="3742764" cy="3753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7904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32EA4-3ACD-CD9E-3EA7-66BCDD09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2B57FAE-71C9-E23A-7CDB-8F7640A64A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1791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Bewertung der Szenarien – Zieljahr 2045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6A071C7-82AB-2860-2B6C-6B70AF712B19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50CA64-957F-F125-8307-4DC010760BBB}"/>
              </a:ext>
            </a:extLst>
          </p:cNvPr>
          <p:cNvSpPr txBox="1"/>
          <p:nvPr/>
        </p:nvSpPr>
        <p:spPr>
          <a:xfrm>
            <a:off x="5169269" y="1020975"/>
            <a:ext cx="30107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rgbClr val="0070C0"/>
                </a:solidFill>
              </a:rPr>
              <a:t>Klimafreundliche Zielstruktur</a:t>
            </a:r>
          </a:p>
          <a:p>
            <a:pPr>
              <a:lnSpc>
                <a:spcPct val="150000"/>
              </a:lnSpc>
            </a:pPr>
            <a:endParaRPr lang="de-DE" sz="1600" b="1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Wärmepumpen und Fernwärme dominieren den Energiemix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Heizöl und Erdgas verschwinden vollständig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70C0"/>
                </a:solidFill>
              </a:rPr>
              <a:t>THG-Emissionen: 37.304 t </a:t>
            </a:r>
            <a:r>
              <a:rPr lang="de-DE" sz="1600" dirty="0" err="1">
                <a:solidFill>
                  <a:srgbClr val="0070C0"/>
                </a:solidFill>
              </a:rPr>
              <a:t>CO₂e</a:t>
            </a:r>
            <a:r>
              <a:rPr lang="de-DE" sz="1600" dirty="0">
                <a:solidFill>
                  <a:srgbClr val="0070C0"/>
                </a:solidFill>
              </a:rPr>
              <a:t> jährlich → Rückgang um 75%</a:t>
            </a:r>
            <a:endParaRPr lang="de-DE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70C0"/>
              </a:solidFill>
            </a:endParaRPr>
          </a:p>
          <a:p>
            <a:endParaRPr lang="de-DE" sz="1600" dirty="0">
              <a:solidFill>
                <a:srgbClr val="0070C0"/>
              </a:solidFill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EB38A4D9-2E62-065F-59FA-FDB75FD22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898722"/>
              </p:ext>
            </p:extLst>
          </p:nvPr>
        </p:nvGraphicFramePr>
        <p:xfrm>
          <a:off x="964019" y="1600523"/>
          <a:ext cx="3763308" cy="3436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5491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501EB-882B-8905-E10D-74E4ADC9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E446355-C895-3E99-D2EB-EE67FD2BE6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7293" y="2714696"/>
            <a:ext cx="6762307" cy="714304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/>
              <a:t>4.Wärmewendestrategien und Maßnahmenkatalog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1AE5CE1-EA68-CF99-C0C2-A77DAE0CEFB6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</p:spTree>
    <p:extLst>
      <p:ext uri="{BB962C8B-B14F-4D97-AF65-F5344CB8AC3E}">
        <p14:creationId xmlns:p14="http://schemas.microsoft.com/office/powerpoint/2010/main" val="1322658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568F3-6C5F-0894-96F1-3C4639EE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38F016E-56AB-B1F9-3FF3-8FF12259A2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3393" y="208253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Wärmewendestrategien - Handlungsfelder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E3B146-12BE-4EC8-EF4C-4FAEDF100A76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5" name="Grafik 4" descr="Ein Bild, das Text, Screenshot, Clipart, Cartoon enthält.&#10;&#10;KI-generierte Inhalte können fehlerhaft sein.">
            <a:extLst>
              <a:ext uri="{FF2B5EF4-FFF2-40B4-BE49-F238E27FC236}">
                <a16:creationId xmlns:a16="http://schemas.microsoft.com/office/drawing/2014/main" id="{0F5C1B9A-0469-A831-222E-B7B169568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279" y="1048986"/>
            <a:ext cx="4760028" cy="47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0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97B4-4FFA-A2FA-5D2A-1CF8FB922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27DE7D-E9A3-789F-5AEE-35B400630A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382" y="1596818"/>
            <a:ext cx="8443800" cy="714304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dirty="0"/>
              <a:t>4.1 Maßnahmen für Fokusgebiete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E8F7A0E-70B2-4FE0-07DD-D57F8E9B9475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9" name="Grafik 8" descr="Ein Bild, das Grafiken, Clipart, Grafikdesign, Symbol enthält.&#10;&#10;KI-generierte Inhalte können fehlerhaft sein.">
            <a:extLst>
              <a:ext uri="{FF2B5EF4-FFF2-40B4-BE49-F238E27FC236}">
                <a16:creationId xmlns:a16="http://schemas.microsoft.com/office/drawing/2014/main" id="{E3D35D17-58C3-3D14-0665-04FB8C9E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209" y="2321085"/>
            <a:ext cx="4410145" cy="29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477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6F8EB-97A4-C249-402E-BB4245804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E0B0843-84B1-7684-FA2A-93C0ECDD4049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ECADE7E-541B-1D04-DE2F-CBC623AE5CBE}"/>
              </a:ext>
            </a:extLst>
          </p:cNvPr>
          <p:cNvSpPr txBox="1"/>
          <p:nvPr/>
        </p:nvSpPr>
        <p:spPr>
          <a:xfrm>
            <a:off x="338063" y="2128705"/>
            <a:ext cx="2196761" cy="99542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+mn-lt"/>
              </a:rPr>
              <a:t>Prüfung Nutzung EE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DDF9F6E-377B-6CDF-C72F-9C8D5ADBA52F}"/>
              </a:ext>
            </a:extLst>
          </p:cNvPr>
          <p:cNvSpPr txBox="1"/>
          <p:nvPr/>
        </p:nvSpPr>
        <p:spPr>
          <a:xfrm>
            <a:off x="5083956" y="991052"/>
            <a:ext cx="3245223" cy="99542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+mn-lt"/>
              </a:rPr>
              <a:t>Aktive Einbindung relevanter Akteure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14E5FB-A869-F002-E1B7-970650260A7D}"/>
              </a:ext>
            </a:extLst>
          </p:cNvPr>
          <p:cNvSpPr txBox="1"/>
          <p:nvPr/>
        </p:nvSpPr>
        <p:spPr>
          <a:xfrm>
            <a:off x="277039" y="4176162"/>
            <a:ext cx="3875479" cy="99542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Machbarkeitsstudien  Transformationspläne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0CF8D5-4C48-E7EC-8582-37D9E350139B}"/>
              </a:ext>
            </a:extLst>
          </p:cNvPr>
          <p:cNvSpPr txBox="1"/>
          <p:nvPr/>
        </p:nvSpPr>
        <p:spPr>
          <a:xfrm>
            <a:off x="4991484" y="4310866"/>
            <a:ext cx="3245223" cy="99542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de-DE" sz="2000" dirty="0">
                <a:solidFill>
                  <a:schemeClr val="tx1"/>
                </a:solidFill>
              </a:rPr>
              <a:t>Prüfung technische Anschlussfähigkeit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5471A06-4A25-2D14-6950-AC40FF919EFC}"/>
              </a:ext>
            </a:extLst>
          </p:cNvPr>
          <p:cNvSpPr txBox="1"/>
          <p:nvPr/>
        </p:nvSpPr>
        <p:spPr>
          <a:xfrm>
            <a:off x="6412267" y="2380921"/>
            <a:ext cx="2497313" cy="1428214"/>
          </a:xfrm>
          <a:prstGeom prst="flowChartConnector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de-DE" sz="2000" dirty="0">
                <a:solidFill>
                  <a:schemeClr val="tx1"/>
                </a:solidFill>
              </a:rPr>
              <a:t>Förder- und Finanzierungs-strategien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63CC2C-15D2-4BF4-8634-32C7D2D3ADE8}"/>
              </a:ext>
            </a:extLst>
          </p:cNvPr>
          <p:cNvSpPr txBox="1"/>
          <p:nvPr/>
        </p:nvSpPr>
        <p:spPr>
          <a:xfrm>
            <a:off x="1105768" y="535726"/>
            <a:ext cx="3263153" cy="99542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000" dirty="0">
                <a:solidFill>
                  <a:schemeClr val="tx1"/>
                </a:solidFill>
                <a:latin typeface="+mn-lt"/>
              </a:rPr>
              <a:t>Partizipation &amp; Öffentlichkeitsarbeit</a:t>
            </a:r>
          </a:p>
        </p:txBody>
      </p:sp>
      <p:pic>
        <p:nvPicPr>
          <p:cNvPr id="18" name="Grafik 17" descr="Ein Bild, das Grafiken, Clipart, Grafikdesign, Symbol enthält.&#10;&#10;KI-generierte Inhalte können fehlerhaft sein.">
            <a:extLst>
              <a:ext uri="{FF2B5EF4-FFF2-40B4-BE49-F238E27FC236}">
                <a16:creationId xmlns:a16="http://schemas.microsoft.com/office/drawing/2014/main" id="{2FEAFEA5-729F-0261-853F-45AA327ED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67" y="1880058"/>
            <a:ext cx="3644908" cy="24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1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9A3E6-5B59-A8AD-452D-436EE5F97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0C8016B-F4EB-E3D6-760A-892E4CD8BF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100" y="2636724"/>
            <a:ext cx="8443800" cy="714304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dirty="0"/>
              <a:t>4.2 Maßnahmen für Gebiete ohne Wärmenetzeignung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BB5F53F-9F52-6BF5-2838-186B9C4B41F6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</p:spTree>
    <p:extLst>
      <p:ext uri="{BB962C8B-B14F-4D97-AF65-F5344CB8AC3E}">
        <p14:creationId xmlns:p14="http://schemas.microsoft.com/office/powerpoint/2010/main" val="1904807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D920A-593E-3704-6171-F58B781CD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52C3634-287C-AE92-DD89-6362005DDA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686" y="229518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/>
              <a:t>Allgemeine Maßnahmenempfehlung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858D65D-9650-5FBC-9DBD-38C0C4059918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5" name="Grafik 4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59487407-7B18-B570-2D54-C348B8BF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376" y="833869"/>
            <a:ext cx="5397248" cy="53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65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0E703-2F0C-A779-13BE-873FD5147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F139295-B477-D31E-4CEA-A8DD5D4712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686" y="229518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/>
              <a:t>Allgemeine Maßnahmenempfehlung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4C9B04E-1E70-5C6A-79BE-34D5F1D9B468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3" name="Grafik 2" descr="Ein Bild, das Text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4B3F35ED-EAE3-7688-4337-2343CAAD0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14" y="735291"/>
            <a:ext cx="5636511" cy="3757674"/>
          </a:xfrm>
          <a:prstGeom prst="rect">
            <a:avLst/>
          </a:prstGeom>
        </p:spPr>
      </p:pic>
      <p:pic>
        <p:nvPicPr>
          <p:cNvPr id="7" name="Grafik 6" descr="Ein Bild, das Screenshot, Symbol, Grafiken enthält.&#10;&#10;KI-generierte Inhalte können fehlerhaft sein.">
            <a:extLst>
              <a:ext uri="{FF2B5EF4-FFF2-40B4-BE49-F238E27FC236}">
                <a16:creationId xmlns:a16="http://schemas.microsoft.com/office/drawing/2014/main" id="{DFA8A439-6DEA-F5C4-E616-04B00868B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473" y="3429000"/>
            <a:ext cx="4678434" cy="31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0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376200" y="1628800"/>
            <a:ext cx="8084232" cy="4111224"/>
          </a:xfrm>
        </p:spPr>
        <p:txBody>
          <a:bodyPr/>
          <a:lstStyle/>
          <a:p>
            <a:pPr marL="0" indent="0">
              <a:buNone/>
            </a:pPr>
            <a:r>
              <a:rPr lang="de-DE"/>
              <a:t>              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Versorgungs- und Beheizungsstruktur</a:t>
            </a:r>
          </a:p>
        </p:txBody>
      </p:sp>
      <p:sp>
        <p:nvSpPr>
          <p:cNvPr id="7" name="Rechteck 6"/>
          <p:cNvSpPr/>
          <p:nvPr/>
        </p:nvSpPr>
        <p:spPr>
          <a:xfrm>
            <a:off x="3923928" y="6453336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2F25FD-C6DD-992D-7B2A-15871F63F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029" y="2161586"/>
            <a:ext cx="4495664" cy="237958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0C57B3-DC09-020E-21FC-17BF365F1C7C}"/>
              </a:ext>
            </a:extLst>
          </p:cNvPr>
          <p:cNvSpPr txBox="1"/>
          <p:nvPr/>
        </p:nvSpPr>
        <p:spPr>
          <a:xfrm>
            <a:off x="520216" y="1305289"/>
            <a:ext cx="3528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  <a:latin typeface="+mn-lt"/>
              </a:rPr>
              <a:t>Nicht wärmeversorgt: 35,5 %</a:t>
            </a:r>
          </a:p>
          <a:p>
            <a:r>
              <a:rPr lang="de-DE" dirty="0">
                <a:solidFill>
                  <a:srgbClr val="0070C0"/>
                </a:solidFill>
                <a:latin typeface="+mn-lt"/>
              </a:rPr>
              <a:t>Wärmeversorgt: 64,5 %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8B0F8C93-A0DA-43BF-0154-0AFE515D3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19153"/>
              </p:ext>
            </p:extLst>
          </p:nvPr>
        </p:nvGraphicFramePr>
        <p:xfrm>
          <a:off x="5223521" y="2161586"/>
          <a:ext cx="3544280" cy="2379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140">
                  <a:extLst>
                    <a:ext uri="{9D8B030D-6E8A-4147-A177-3AD203B41FA5}">
                      <a16:colId xmlns:a16="http://schemas.microsoft.com/office/drawing/2014/main" val="3723375948"/>
                    </a:ext>
                  </a:extLst>
                </a:gridCol>
                <a:gridCol w="1772140">
                  <a:extLst>
                    <a:ext uri="{9D8B030D-6E8A-4147-A177-3AD203B41FA5}">
                      <a16:colId xmlns:a16="http://schemas.microsoft.com/office/drawing/2014/main" val="937378337"/>
                    </a:ext>
                  </a:extLst>
                </a:gridCol>
              </a:tblGrid>
              <a:tr h="402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Versorgungsart Wärme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Energiemenge [GWh/a]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36749970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Heizöl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357,15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649708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Erdgas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121,77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6221131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Heizstrom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26,94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2131660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Flüssiggas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7,60</a:t>
                      </a:r>
                      <a:endParaRPr lang="de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0678394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Umweltwärme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3,73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4680165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Biomasse (Holzpellets)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3,30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7765657"/>
                  </a:ext>
                </a:extLst>
              </a:tr>
              <a:tr h="2823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Fernwärme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2,82</a:t>
                      </a:r>
                      <a:endParaRPr lang="de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317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745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683A8-E0AB-8C18-D7FF-A0996A561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C56A293-EA1D-C766-C670-D8FA3CB5B5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686" y="229518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/>
              <a:t>Allgemeine Maßnahmenempfehlung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DBCC9D-2276-145D-D518-67243A04CBF0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11" name="Grafik 10" descr="Ein Bild, das Screenshot, Text enthält.&#10;&#10;KI-generierte Inhalte können fehlerhaft sein.">
            <a:extLst>
              <a:ext uri="{FF2B5EF4-FFF2-40B4-BE49-F238E27FC236}">
                <a16:creationId xmlns:a16="http://schemas.microsoft.com/office/drawing/2014/main" id="{7A9C6CD2-E9CB-2EED-E431-A8DAEF085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6" y="748645"/>
            <a:ext cx="7573259" cy="50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7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022F2-1760-AFF2-054A-32AF3AC32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E9EC0D-7637-F508-61CB-AA94DB744A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686" y="229518"/>
            <a:ext cx="8443800" cy="714304"/>
          </a:xfrm>
        </p:spPr>
        <p:txBody>
          <a:bodyPr/>
          <a:lstStyle/>
          <a:p>
            <a:pPr marL="0" indent="0">
              <a:buNone/>
            </a:pPr>
            <a:r>
              <a:rPr lang="de-DE" sz="3600" dirty="0"/>
              <a:t>Allgemeine Maßnahmenempfehlung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5D7A6AD-54E2-12F3-2953-678090DBB4F1}"/>
              </a:ext>
            </a:extLst>
          </p:cNvPr>
          <p:cNvSpPr/>
          <p:nvPr/>
        </p:nvSpPr>
        <p:spPr>
          <a:xfrm>
            <a:off x="3923928" y="6437842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9" name="Grafik 8" descr="Ein Bild, das Screenshot, Quadrat, Uhr enthält.&#10;&#10;KI-generierte Inhalte können fehlerhaft sein.">
            <a:extLst>
              <a:ext uri="{FF2B5EF4-FFF2-40B4-BE49-F238E27FC236}">
                <a16:creationId xmlns:a16="http://schemas.microsoft.com/office/drawing/2014/main" id="{5D881458-9407-D984-1AB3-504D9DC05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12" y="1289117"/>
            <a:ext cx="6966408" cy="46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20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8" name="Rectangle 4"/>
          <p:cNvSpPr>
            <a:spLocks noGrp="1" noChangeArrowheads="1"/>
          </p:cNvSpPr>
          <p:nvPr>
            <p:ph type="body" sz="quarter" idx="13"/>
          </p:nvPr>
        </p:nvSpPr>
        <p:spPr>
          <a:xfrm>
            <a:off x="376200" y="2636912"/>
            <a:ext cx="8391600" cy="1008112"/>
          </a:xfrm>
          <a:noFill/>
        </p:spPr>
        <p:txBody>
          <a:bodyPr rtlCol="0" anchor="ctr" anchorCtr="1">
            <a:norm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altLang="de-DE" sz="3600" dirty="0">
                <a:solidFill>
                  <a:srgbClr val="0070C0"/>
                </a:solidFill>
                <a:cs typeface="Arial" panose="020B0604020202020204" pitchFamily="34" charset="0"/>
              </a:rPr>
              <a:t>Haben Sie noch Fragen?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>
          <a:xfrm>
            <a:off x="324000" y="939600"/>
            <a:ext cx="8391600" cy="155329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3600" b="1" dirty="0">
                <a:solidFill>
                  <a:srgbClr val="0070C0"/>
                </a:solidFill>
                <a:cs typeface="Arial" panose="020B0604020202020204" pitchFamily="34" charset="0"/>
              </a:rPr>
              <a:t>Vielen Dank </a:t>
            </a:r>
          </a:p>
          <a:p>
            <a:pPr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sz="3600" b="1" dirty="0">
                <a:solidFill>
                  <a:srgbClr val="0070C0"/>
                </a:solidFill>
                <a:cs typeface="Arial" panose="020B0604020202020204" pitchFamily="34" charset="0"/>
              </a:rPr>
              <a:t>für Ihre Aufmerksamkeit!</a:t>
            </a:r>
          </a:p>
          <a:p>
            <a:pPr marL="0" indent="0" algn="ctr">
              <a:buNone/>
            </a:pPr>
            <a:endParaRPr lang="de-DE" sz="3600" dirty="0"/>
          </a:p>
        </p:txBody>
      </p:sp>
      <p:sp>
        <p:nvSpPr>
          <p:cNvPr id="9225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de-DE" sz="1800">
              <a:latin typeface="Arial" charset="0"/>
            </a:endParaRPr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7938" y="6308725"/>
            <a:ext cx="479425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de-DE" sz="1600">
              <a:solidFill>
                <a:schemeClr val="accent1">
                  <a:lumMod val="75000"/>
                </a:schemeClr>
              </a:solidFill>
            </a:endParaRPr>
          </a:p>
          <a:p>
            <a:pPr algn="r">
              <a:defRPr/>
            </a:pPr>
            <a:endParaRPr lang="de-DE" sz="16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Bild 2" descr="origin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62" y="4077072"/>
            <a:ext cx="1457675" cy="2001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307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Gebäudenutzungsstruktur</a:t>
            </a:r>
          </a:p>
        </p:txBody>
      </p:sp>
      <p:sp>
        <p:nvSpPr>
          <p:cNvPr id="6" name="Rechteck 5"/>
          <p:cNvSpPr/>
          <p:nvPr/>
        </p:nvSpPr>
        <p:spPr>
          <a:xfrm>
            <a:off x="3923928" y="6453336"/>
            <a:ext cx="889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</a:p>
        </p:txBody>
      </p:sp>
      <p:pic>
        <p:nvPicPr>
          <p:cNvPr id="8" name="Grafik 7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7413005C-3F87-5AE8-46DD-B9B34423E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84" y="1556792"/>
            <a:ext cx="6739700" cy="43101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F3440B5-5B07-51B2-841B-730CBE183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50" y="1195200"/>
            <a:ext cx="6738576" cy="31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2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Gasnetz-Infrastruktur – Gasnetz SWT Trier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923928" y="645333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  <a:endParaRPr lang="de-DE" sz="1200" dirty="0">
              <a:latin typeface="+mj-lt"/>
            </a:endParaRPr>
          </a:p>
        </p:txBody>
      </p:sp>
      <p:pic>
        <p:nvPicPr>
          <p:cNvPr id="4" name="Grafik 3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A2C07BB9-F89F-5167-1DC9-5DF596590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9746"/>
            <a:ext cx="5531092" cy="43185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F513226-6DAA-3CAD-6FFB-44B0B4EBACDD}"/>
              </a:ext>
            </a:extLst>
          </p:cNvPr>
          <p:cNvSpPr txBox="1"/>
          <p:nvPr/>
        </p:nvSpPr>
        <p:spPr>
          <a:xfrm>
            <a:off x="5868144" y="2420888"/>
            <a:ext cx="3434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  <a:latin typeface="+mn-lt"/>
              </a:rPr>
              <a:t>Netzlänge: 54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  <a:latin typeface="+mn-lt"/>
              </a:rPr>
              <a:t>1.830 Anschlüsse (Stand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  <a:latin typeface="+mn-lt"/>
              </a:rPr>
              <a:t>Gesamtwärmebedarf: 72 GWh</a:t>
            </a:r>
          </a:p>
        </p:txBody>
      </p:sp>
    </p:spTree>
    <p:extLst>
      <p:ext uri="{BB962C8B-B14F-4D97-AF65-F5344CB8AC3E}">
        <p14:creationId xmlns:p14="http://schemas.microsoft.com/office/powerpoint/2010/main" val="980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3DB00-E8E5-5833-B840-4030DFFBB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FEBB72E-C6A1-5556-782E-CC76AC2A96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>
                <a:latin typeface="+mj-lt"/>
              </a:rPr>
              <a:t>Nahwärme – Netze in der VG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93CC71-8712-65B5-1A3E-353543C4D921}"/>
              </a:ext>
            </a:extLst>
          </p:cNvPr>
          <p:cNvSpPr txBox="1"/>
          <p:nvPr/>
        </p:nvSpPr>
        <p:spPr>
          <a:xfrm>
            <a:off x="3923928" y="645333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  <a:endParaRPr lang="de-DE" sz="1200" dirty="0">
              <a:latin typeface="+mj-lt"/>
            </a:endParaRPr>
          </a:p>
        </p:txBody>
      </p:sp>
      <p:pic>
        <p:nvPicPr>
          <p:cNvPr id="3" name="Grafik 2" descr="Ein Bild, das Text, Karte, Diagramm, Plan enthält.&#10;&#10;Automatisch generierte Beschreibung">
            <a:extLst>
              <a:ext uri="{FF2B5EF4-FFF2-40B4-BE49-F238E27FC236}">
                <a16:creationId xmlns:a16="http://schemas.microsoft.com/office/drawing/2014/main" id="{E80B8085-3366-9BC7-8851-36C034D56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6792"/>
            <a:ext cx="3086299" cy="4365104"/>
          </a:xfrm>
          <a:prstGeom prst="rect">
            <a:avLst/>
          </a:prstGeom>
        </p:spPr>
      </p:pic>
      <p:pic>
        <p:nvPicPr>
          <p:cNvPr id="6" name="Grafik 5" descr="Ein Bild, das Text, Karte, Diagramm, Plan enthält.&#10;&#10;Automatisch generierte Beschreibung">
            <a:extLst>
              <a:ext uri="{FF2B5EF4-FFF2-40B4-BE49-F238E27FC236}">
                <a16:creationId xmlns:a16="http://schemas.microsoft.com/office/drawing/2014/main" id="{7530D484-748D-E324-32C9-6923DC551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8" y="1556792"/>
            <a:ext cx="4517768" cy="34655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1591084-BCE0-1029-BD61-BD8E6FEA735D}"/>
              </a:ext>
            </a:extLst>
          </p:cNvPr>
          <p:cNvSpPr txBox="1"/>
          <p:nvPr/>
        </p:nvSpPr>
        <p:spPr>
          <a:xfrm>
            <a:off x="612704" y="11506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  <a:latin typeface="+mn-lt"/>
              </a:rPr>
              <a:t>Konz – Roscheid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C2BCB3-5D62-9FFD-277B-58BC94465CD2}"/>
              </a:ext>
            </a:extLst>
          </p:cNvPr>
          <p:cNvSpPr txBox="1"/>
          <p:nvPr/>
        </p:nvSpPr>
        <p:spPr>
          <a:xfrm>
            <a:off x="5342024" y="11506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0070C0"/>
                </a:solidFill>
                <a:latin typeface="+mn-lt"/>
              </a:rPr>
              <a:t>Schulzentrum</a:t>
            </a:r>
          </a:p>
        </p:txBody>
      </p:sp>
    </p:spTree>
    <p:extLst>
      <p:ext uri="{BB962C8B-B14F-4D97-AF65-F5344CB8AC3E}">
        <p14:creationId xmlns:p14="http://schemas.microsoft.com/office/powerpoint/2010/main" val="264870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CD5F6-D5A6-E93C-4978-5D7A50145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752083D-FCC1-2E0E-573A-9B52B5444D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>
                <a:latin typeface="+mj-lt"/>
              </a:rPr>
              <a:t>Nahwärme – Netze in der VG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881C39-AB57-38D0-7697-F1B6E9551E57}"/>
              </a:ext>
            </a:extLst>
          </p:cNvPr>
          <p:cNvSpPr txBox="1"/>
          <p:nvPr/>
        </p:nvSpPr>
        <p:spPr>
          <a:xfrm>
            <a:off x="3923928" y="645333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  <a:endParaRPr lang="de-DE" sz="1200" dirty="0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E09D35-EF09-E434-509F-0BA829D6DFC7}"/>
              </a:ext>
            </a:extLst>
          </p:cNvPr>
          <p:cNvSpPr txBox="1"/>
          <p:nvPr/>
        </p:nvSpPr>
        <p:spPr>
          <a:xfrm>
            <a:off x="515846" y="11952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rgbClr val="0070C0"/>
                </a:solidFill>
                <a:latin typeface="+mn-lt"/>
              </a:rPr>
              <a:t>Konz – Karthaus </a:t>
            </a:r>
          </a:p>
        </p:txBody>
      </p:sp>
      <p:pic>
        <p:nvPicPr>
          <p:cNvPr id="4" name="Grafik 3" descr="Ein Bild, das Text, Karte, Diagramm, Plan enthält.&#10;&#10;Automatisch generierte Beschreibung">
            <a:extLst>
              <a:ext uri="{FF2B5EF4-FFF2-40B4-BE49-F238E27FC236}">
                <a16:creationId xmlns:a16="http://schemas.microsoft.com/office/drawing/2014/main" id="{154FE533-E73F-5A90-3D8C-999995C4C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0808"/>
            <a:ext cx="6444208" cy="45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9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FE31D-C5FC-25D3-E1E7-168C02AB4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C9247B-7048-57D6-81A8-7BD85C85B5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800" y="308693"/>
            <a:ext cx="8402400" cy="1144800"/>
          </a:xfrm>
        </p:spPr>
        <p:txBody>
          <a:bodyPr/>
          <a:lstStyle/>
          <a:p>
            <a:r>
              <a:rPr lang="de-DE">
                <a:latin typeface="+mj-lt"/>
              </a:rPr>
              <a:t>Wärmebedarf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0545500-12EB-C4BA-D108-3D47E38C073A}"/>
              </a:ext>
            </a:extLst>
          </p:cNvPr>
          <p:cNvSpPr txBox="1"/>
          <p:nvPr/>
        </p:nvSpPr>
        <p:spPr>
          <a:xfrm>
            <a:off x="3923928" y="645333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18.09.2025</a:t>
            </a:r>
            <a:endParaRPr lang="de-DE" sz="1200" dirty="0">
              <a:latin typeface="+mj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E97044-48A3-6287-B676-AD5C1B45E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708" y="1524813"/>
            <a:ext cx="3299517" cy="21296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D11D0A-406A-4B81-9DED-B42D9BB69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3138" y="1524813"/>
            <a:ext cx="3454236" cy="2129637"/>
          </a:xfrm>
          <a:prstGeom prst="rect">
            <a:avLst/>
          </a:prstGeom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A409AF91-2639-950C-28AD-7527C178B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732313"/>
              </p:ext>
            </p:extLst>
          </p:nvPr>
        </p:nvGraphicFramePr>
        <p:xfrm>
          <a:off x="1663292" y="3853044"/>
          <a:ext cx="5817416" cy="1786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6638">
                  <a:extLst>
                    <a:ext uri="{9D8B030D-6E8A-4147-A177-3AD203B41FA5}">
                      <a16:colId xmlns:a16="http://schemas.microsoft.com/office/drawing/2014/main" val="2041359388"/>
                    </a:ext>
                  </a:extLst>
                </a:gridCol>
                <a:gridCol w="3000778">
                  <a:extLst>
                    <a:ext uri="{9D8B030D-6E8A-4147-A177-3AD203B41FA5}">
                      <a16:colId xmlns:a16="http://schemas.microsoft.com/office/drawing/2014/main" val="2140103802"/>
                    </a:ext>
                  </a:extLst>
                </a:gridCol>
              </a:tblGrid>
              <a:tr h="320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>
                          <a:effectLst/>
                        </a:rPr>
                        <a:t>Versorgungsart</a:t>
                      </a:r>
                      <a:endParaRPr lang="de-DE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400" kern="100" dirty="0">
                          <a:effectLst/>
                        </a:rPr>
                        <a:t>Wärmebedarf [GWh/a]</a:t>
                      </a:r>
                      <a:endParaRPr lang="de-DE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4018290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Heizöl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285,7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4864368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Erdgas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106,2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9345822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Heizstrom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24,2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754029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Biomasse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12,8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7799481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Wärmepumpe (Strommix)</a:t>
                      </a:r>
                      <a:endParaRPr lang="de-DE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10,6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839583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Flüssiggas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6,1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9042657"/>
                  </a:ext>
                </a:extLst>
              </a:tr>
              <a:tr h="209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>
                          <a:effectLst/>
                        </a:rPr>
                        <a:t>Fernwärme</a:t>
                      </a:r>
                      <a:endParaRPr lang="de-DE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200" kern="100" dirty="0">
                          <a:effectLst/>
                        </a:rPr>
                        <a:t>4,6</a:t>
                      </a:r>
                      <a:endParaRPr lang="de-DE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234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546186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D24792EC9D7444ADCCE7B6450628DF" ma:contentTypeVersion="4" ma:contentTypeDescription="Ein neues Dokument erstellen." ma:contentTypeScope="" ma:versionID="036efd0881835921663ae3f336b93a9e">
  <xsd:schema xmlns:xsd="http://www.w3.org/2001/XMLSchema" xmlns:xs="http://www.w3.org/2001/XMLSchema" xmlns:p="http://schemas.microsoft.com/office/2006/metadata/properties" xmlns:ns2="db5cdb58-5df2-4f45-a04e-e1a176bb1da6" targetNamespace="http://schemas.microsoft.com/office/2006/metadata/properties" ma:root="true" ma:fieldsID="2f9036120d54fc47e028aa4932349199" ns2:_="">
    <xsd:import namespace="db5cdb58-5df2-4f45-a04e-e1a176bb1d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cdb58-5df2-4f45-a04e-e1a176bb1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4221B3-30E7-492A-8708-C0C490011D2C}">
  <ds:schemaRefs>
    <ds:schemaRef ds:uri="db5cdb58-5df2-4f45-a04e-e1a176bb1da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E3F332-08E9-411D-AFA1-B959402D3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A8B436-8787-4EC7-8E77-5AEA95EBFCCC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db5cdb58-5df2-4f45-a04e-e1a176bb1da6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964</Words>
  <Application>Microsoft Office PowerPoint</Application>
  <PresentationFormat>Bildschirmpräsentation (4:3)</PresentationFormat>
  <Paragraphs>289</Paragraphs>
  <Slides>42</Slides>
  <Notes>34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Aptos</vt:lpstr>
      <vt:lpstr>Arial</vt:lpstr>
      <vt:lpstr>Calibri</vt:lpstr>
      <vt:lpstr>Symbol</vt:lpstr>
      <vt:lpstr>Times New Roman</vt:lpstr>
      <vt:lpstr>Wingdings</vt:lpstr>
      <vt:lpstr>Larissa</vt:lpstr>
      <vt:lpstr>Kommunale Wärmeplanung für die Verbandsgemeinde Konz - Bürgerinformationsveranstaltung - Turnhalle Grundschule Berendsborn  18.09.2025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Eppler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Ingenieurbüro ALWIN EPPLER GmbH &amp; Co. KG</dc:title>
  <dc:creator>Kornhaas</dc:creator>
  <cp:lastModifiedBy>Mörsdorf Larissa</cp:lastModifiedBy>
  <cp:revision>117</cp:revision>
  <cp:lastPrinted>2020-01-13T12:07:38Z</cp:lastPrinted>
  <dcterms:created xsi:type="dcterms:W3CDTF">2006-09-13T13:18:03Z</dcterms:created>
  <dcterms:modified xsi:type="dcterms:W3CDTF">2025-09-17T11:11:15Z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0x01010083D24792EC9D7444ADCCE7B6450628DF</vt:lpwstr>
  </property>
</Properties>
</file>